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70" r:id="rId3"/>
    <p:sldId id="269" r:id="rId4"/>
    <p:sldId id="321" r:id="rId5"/>
    <p:sldId id="325" r:id="rId6"/>
    <p:sldId id="273" r:id="rId7"/>
    <p:sldId id="274" r:id="rId8"/>
    <p:sldId id="275" r:id="rId9"/>
    <p:sldId id="323" r:id="rId10"/>
    <p:sldId id="326" r:id="rId11"/>
    <p:sldId id="276" r:id="rId12"/>
    <p:sldId id="277" r:id="rId13"/>
    <p:sldId id="278" r:id="rId14"/>
    <p:sldId id="279" r:id="rId15"/>
    <p:sldId id="280" r:id="rId16"/>
    <p:sldId id="306" r:id="rId17"/>
    <p:sldId id="283" r:id="rId18"/>
    <p:sldId id="284" r:id="rId19"/>
    <p:sldId id="285" r:id="rId20"/>
    <p:sldId id="286" r:id="rId21"/>
    <p:sldId id="287" r:id="rId22"/>
    <p:sldId id="288" r:id="rId23"/>
    <p:sldId id="289" r:id="rId24"/>
    <p:sldId id="291" r:id="rId25"/>
    <p:sldId id="292" r:id="rId26"/>
    <p:sldId id="293" r:id="rId27"/>
    <p:sldId id="294" r:id="rId28"/>
    <p:sldId id="295" r:id="rId29"/>
    <p:sldId id="346" r:id="rId30"/>
    <p:sldId id="309" r:id="rId31"/>
    <p:sldId id="347" r:id="rId32"/>
    <p:sldId id="310" r:id="rId33"/>
    <p:sldId id="311" r:id="rId34"/>
    <p:sldId id="312" r:id="rId35"/>
    <p:sldId id="313" r:id="rId36"/>
    <p:sldId id="314" r:id="rId3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742" autoAdjust="0"/>
  </p:normalViewPr>
  <p:slideViewPr>
    <p:cSldViewPr snapToGrid="0">
      <p:cViewPr varScale="1">
        <p:scale>
          <a:sx n="90" d="100"/>
          <a:sy n="90" d="100"/>
        </p:scale>
        <p:origin x="84"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167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D6F1EFE-66D6-4D41-B6BF-E362AA87927C}" type="datetimeFigureOut">
              <a:rPr lang="en-CA" smtClean="0"/>
              <a:t>2023-06-23</a:t>
            </a:fld>
            <a:endParaRPr lang="en-CA"/>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CA"/>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CA"/>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189BFD0-83D9-423A-9ED3-72FE9D370657}" type="slidenum">
              <a:rPr lang="en-CA" smtClean="0"/>
              <a:t>‹#›</a:t>
            </a:fld>
            <a:endParaRPr lang="en-CA"/>
          </a:p>
        </p:txBody>
      </p:sp>
    </p:spTree>
    <p:extLst>
      <p:ext uri="{BB962C8B-B14F-4D97-AF65-F5344CB8AC3E}">
        <p14:creationId xmlns:p14="http://schemas.microsoft.com/office/powerpoint/2010/main" val="35923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4249" tIns="47125" rIns="94249" bIns="47125">
            <a:normAutofit/>
          </a:bodyPr>
          <a:lstStyle/>
          <a:p>
            <a:endParaRPr/>
          </a:p>
        </p:txBody>
      </p:sp>
    </p:spTree>
    <p:extLst>
      <p:ext uri="{BB962C8B-B14F-4D97-AF65-F5344CB8AC3E}">
        <p14:creationId xmlns:p14="http://schemas.microsoft.com/office/powerpoint/2010/main" val="55731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1494" indent="-289036">
              <a:spcBef>
                <a:spcPct val="30000"/>
              </a:spcBef>
              <a:defRPr sz="1200">
                <a:solidFill>
                  <a:schemeClr val="tx1"/>
                </a:solidFill>
                <a:latin typeface="Arial" panose="020B0604020202020204" pitchFamily="34" charset="0"/>
              </a:defRPr>
            </a:lvl2pPr>
            <a:lvl3pPr marL="1156145" indent="-231229">
              <a:spcBef>
                <a:spcPct val="30000"/>
              </a:spcBef>
              <a:defRPr sz="1200">
                <a:solidFill>
                  <a:schemeClr val="tx1"/>
                </a:solidFill>
                <a:latin typeface="Arial" panose="020B0604020202020204" pitchFamily="34" charset="0"/>
              </a:defRPr>
            </a:lvl3pPr>
            <a:lvl4pPr marL="1618602" indent="-231229">
              <a:spcBef>
                <a:spcPct val="30000"/>
              </a:spcBef>
              <a:defRPr sz="1200">
                <a:solidFill>
                  <a:schemeClr val="tx1"/>
                </a:solidFill>
                <a:latin typeface="Arial" panose="020B0604020202020204" pitchFamily="34" charset="0"/>
              </a:defRPr>
            </a:lvl4pPr>
            <a:lvl5pPr marL="2081060" indent="-231229">
              <a:spcBef>
                <a:spcPct val="30000"/>
              </a:spcBef>
              <a:defRPr sz="1200">
                <a:solidFill>
                  <a:schemeClr val="tx1"/>
                </a:solidFill>
                <a:latin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21FC2B-A55B-4DFB-AEF8-75374D0C9F09}" type="slidenum">
              <a:rPr lang="en-US" altLang="en-US" smtClean="0"/>
              <a:pPr>
                <a:spcBef>
                  <a:spcPct val="0"/>
                </a:spcBef>
              </a:pPr>
              <a:t>9</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*ensure participants have a copy of the CNS in front of them to refer to</a:t>
            </a:r>
          </a:p>
          <a:p>
            <a:pPr eaLnBrk="1" hangingPunct="1"/>
            <a:r>
              <a:rPr lang="en-US" altLang="en-US">
                <a:latin typeface="Arial" panose="020B0604020202020204" pitchFamily="34" charset="0"/>
              </a:rPr>
              <a:t>*point out the sections and differentiate one from the other </a:t>
            </a:r>
          </a:p>
        </p:txBody>
      </p:sp>
    </p:spTree>
    <p:extLst>
      <p:ext uri="{BB962C8B-B14F-4D97-AF65-F5344CB8AC3E}">
        <p14:creationId xmlns:p14="http://schemas.microsoft.com/office/powerpoint/2010/main" val="161849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4294967295"/>
          </p:nvPr>
        </p:nvSpPr>
        <p:spPr bwMode="auto">
          <a:xfrm>
            <a:off x="4023644" y="9067710"/>
            <a:ext cx="3079269" cy="4778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defTabSz="454430" eaLnBrk="0" fontAlgn="base" hangingPunct="0">
              <a:spcBef>
                <a:spcPct val="0"/>
              </a:spcBef>
              <a:spcAft>
                <a:spcPct val="0"/>
              </a:spcAft>
              <a:buClrTx/>
              <a:buSzTx/>
            </a:pPr>
            <a:fld id="{85058217-3A92-4FFE-889D-986E5CADBF3F}" type="slidenum">
              <a:rPr lang="en-US" altLang="en-US">
                <a:latin typeface="Arial" panose="020B0604020202020204" pitchFamily="34" charset="0"/>
                <a:ea typeface="MS PGothic" panose="020B0600070205080204" pitchFamily="34" charset="-128"/>
              </a:rPr>
              <a:pPr defTabSz="454430" eaLnBrk="0" fontAlgn="base" hangingPunct="0">
                <a:spcBef>
                  <a:spcPct val="0"/>
                </a:spcBef>
                <a:spcAft>
                  <a:spcPct val="0"/>
                </a:spcAft>
                <a:buClrTx/>
                <a:buSzTx/>
              </a:pPr>
              <a:t>16</a:t>
            </a:fld>
            <a:endParaRPr lang="en-US" altLang="en-US">
              <a:latin typeface="Arial" panose="020B0604020202020204" pitchFamily="34" charset="0"/>
              <a:ea typeface="MS PGothic" panose="020B0600070205080204" pitchFamily="34" charset="-128"/>
            </a:endParaRPr>
          </a:p>
        </p:txBody>
      </p:sp>
      <p:sp>
        <p:nvSpPr>
          <p:cNvPr id="43011" name="Rectangle 2"/>
          <p:cNvSpPr>
            <a:spLocks noGrp="1" noRot="1" noChangeAspect="1" noChangeArrowheads="1" noTextEdit="1"/>
          </p:cNvSpPr>
          <p:nvPr>
            <p:ph type="sldImg"/>
          </p:nvPr>
        </p:nvSpPr>
        <p:spPr/>
      </p:sp>
      <p:sp>
        <p:nvSpPr>
          <p:cNvPr id="43012" name="Rectangle 3"/>
          <p:cNvSpPr>
            <a:spLocks noGrp="1" noChangeArrowheads="1"/>
          </p:cNvSpPr>
          <p:nvPr>
            <p:ph type="body" idx="1"/>
          </p:nvPr>
        </p:nvSpPr>
        <p:spPr>
          <a:xfrm>
            <a:off x="711096" y="5243397"/>
            <a:ext cx="5680722" cy="5113515"/>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0"/>
              </a:spcBef>
            </a:pPr>
            <a:r>
              <a:rPr lang="en-US" altLang="en-US" sz="1400" dirty="0">
                <a:latin typeface="Arial" panose="020B0604020202020204" pitchFamily="34" charset="0"/>
              </a:rPr>
              <a:t>Normal language also proceeds to A1. </a:t>
            </a:r>
          </a:p>
          <a:p>
            <a:pPr>
              <a:lnSpc>
                <a:spcPct val="80000"/>
              </a:lnSpc>
              <a:spcBef>
                <a:spcPct val="0"/>
              </a:spcBef>
            </a:pPr>
            <a:r>
              <a:rPr lang="en-US" altLang="en-US" sz="1400" dirty="0">
                <a:latin typeface="Arial" panose="020B0604020202020204" pitchFamily="34" charset="0"/>
              </a:rPr>
              <a:t>Complete either or, NOT BOTH!</a:t>
            </a:r>
          </a:p>
          <a:p>
            <a:pPr>
              <a:lnSpc>
                <a:spcPct val="80000"/>
              </a:lnSpc>
              <a:spcBef>
                <a:spcPct val="0"/>
              </a:spcBef>
            </a:pPr>
            <a:r>
              <a:rPr lang="en-US" altLang="en-US" sz="1400" dirty="0">
                <a:latin typeface="Arial" panose="020B0604020202020204" pitchFamily="34" charset="0"/>
              </a:rPr>
              <a:t>If weakness is present, identify which side has the weakness with "R" or "L" in the slot with the grade, e.g.: R -0.5. </a:t>
            </a:r>
          </a:p>
          <a:p>
            <a:pPr>
              <a:lnSpc>
                <a:spcPct val="80000"/>
              </a:lnSpc>
              <a:spcBef>
                <a:spcPct val="0"/>
              </a:spcBef>
            </a:pPr>
            <a:r>
              <a:rPr lang="en-US" altLang="en-US" sz="1400" dirty="0">
                <a:latin typeface="Arial" panose="020B0604020202020204" pitchFamily="34" charset="0"/>
              </a:rPr>
              <a:t>The CNS is meant to identify changes in motor function in the acute stroke patient. </a:t>
            </a:r>
          </a:p>
          <a:p>
            <a:pPr>
              <a:lnSpc>
                <a:spcPct val="80000"/>
              </a:lnSpc>
              <a:spcBef>
                <a:spcPct val="0"/>
              </a:spcBef>
            </a:pPr>
            <a:r>
              <a:rPr lang="en-US" altLang="en-US" sz="1400" dirty="0">
                <a:latin typeface="Arial" panose="020B0604020202020204" pitchFamily="34" charset="0"/>
              </a:rPr>
              <a:t>Identify a pre-existing deficit/disability that is not on the side of the new stroke on the CNS form and score the deficit related to the new motor deficit.</a:t>
            </a:r>
          </a:p>
          <a:p>
            <a:pPr>
              <a:lnSpc>
                <a:spcPct val="80000"/>
              </a:lnSpc>
              <a:spcBef>
                <a:spcPct val="0"/>
              </a:spcBef>
            </a:pPr>
            <a:r>
              <a:rPr lang="en-US" altLang="en-US" sz="1400" dirty="0">
                <a:latin typeface="Arial" panose="020B0604020202020204" pitchFamily="34" charset="0"/>
              </a:rPr>
              <a:t>e.g. right sided significant deficit or right sided amputation etc.</a:t>
            </a:r>
          </a:p>
          <a:p>
            <a:pPr>
              <a:lnSpc>
                <a:spcPct val="80000"/>
              </a:lnSpc>
              <a:spcBef>
                <a:spcPct val="0"/>
              </a:spcBef>
            </a:pPr>
            <a:endParaRPr lang="en-US" altLang="en-US" sz="1400" dirty="0">
              <a:latin typeface="Arial" panose="020B0604020202020204" pitchFamily="34" charset="0"/>
            </a:endParaRPr>
          </a:p>
          <a:p>
            <a:pPr>
              <a:lnSpc>
                <a:spcPct val="80000"/>
              </a:lnSpc>
              <a:spcBef>
                <a:spcPct val="0"/>
              </a:spcBef>
            </a:pPr>
            <a:r>
              <a:rPr lang="en-US" altLang="en-US" sz="1400" dirty="0">
                <a:latin typeface="Arial" panose="020B0604020202020204" pitchFamily="34" charset="0"/>
              </a:rPr>
              <a:t>When evaluating strength and range of motion in limbs always test both sides of the body, record the worst deficit identified and the side of the body the deficit is in. </a:t>
            </a:r>
          </a:p>
          <a:p>
            <a:pPr>
              <a:lnSpc>
                <a:spcPct val="80000"/>
              </a:lnSpc>
              <a:spcBef>
                <a:spcPct val="0"/>
              </a:spcBef>
            </a:pPr>
            <a:r>
              <a:rPr lang="en-US" altLang="en-US" sz="1400" b="1" u="sng" dirty="0">
                <a:latin typeface="Arial" panose="020B0604020202020204" pitchFamily="34" charset="0"/>
              </a:rPr>
              <a:t>The Canadian Neurological Scale is meant to identify changes in motor function in the acute stroke</a:t>
            </a:r>
            <a:r>
              <a:rPr lang="en-US" altLang="en-US" sz="1400" dirty="0">
                <a:latin typeface="Arial" panose="020B0604020202020204" pitchFamily="34" charset="0"/>
              </a:rPr>
              <a:t> patient. If on admission it is identified that the patient has a pre-existing permanent deficits related to a previous stroke or other medical condition, e.g. right sided significant deficit or right sided amputation </a:t>
            </a:r>
            <a:r>
              <a:rPr lang="en-US" altLang="en-US" sz="1400" dirty="0" err="1">
                <a:latin typeface="Arial" panose="020B0604020202020204" pitchFamily="34" charset="0"/>
              </a:rPr>
              <a:t>etc</a:t>
            </a:r>
            <a:r>
              <a:rPr lang="en-US" altLang="en-US" sz="1400" dirty="0">
                <a:latin typeface="Arial" panose="020B0604020202020204" pitchFamily="34" charset="0"/>
              </a:rPr>
              <a:t>, that is not on the side of the new stroke motor deficit indicate this on the Canadian Neurological Scale form and score the deficit related to the new motor deficit.</a:t>
            </a:r>
          </a:p>
          <a:p>
            <a:pPr>
              <a:lnSpc>
                <a:spcPct val="80000"/>
              </a:lnSpc>
              <a:spcBef>
                <a:spcPct val="0"/>
              </a:spcBef>
            </a:pPr>
            <a:endParaRPr lang="en-US" altLang="en-US" sz="1400" dirty="0">
              <a:latin typeface="Arial" panose="020B0604020202020204" pitchFamily="34" charset="0"/>
            </a:endParaRPr>
          </a:p>
          <a:p>
            <a:pPr>
              <a:lnSpc>
                <a:spcPct val="80000"/>
              </a:lnSpc>
              <a:spcBef>
                <a:spcPct val="0"/>
              </a:spcBef>
            </a:pPr>
            <a:endParaRPr lang="en-US" altLang="en-US" sz="1400" dirty="0">
              <a:latin typeface="Arial" panose="020B0604020202020204" pitchFamily="34" charset="0"/>
            </a:endParaRPr>
          </a:p>
          <a:p>
            <a:pPr>
              <a:lnSpc>
                <a:spcPct val="80000"/>
              </a:lnSpc>
              <a:spcBef>
                <a:spcPct val="0"/>
              </a:spcBef>
            </a:pPr>
            <a:endParaRPr lang="en-US" altLang="en-US" sz="1400" dirty="0">
              <a:latin typeface="Arial" panose="020B0604020202020204" pitchFamily="34" charset="0"/>
            </a:endParaRPr>
          </a:p>
          <a:p>
            <a:pPr>
              <a:lnSpc>
                <a:spcPct val="80000"/>
              </a:lnSpc>
            </a:pPr>
            <a:endParaRPr lang="en-US" altLang="en-US" sz="1400" dirty="0">
              <a:latin typeface="Arial" panose="020B0604020202020204" pitchFamily="34" charset="0"/>
            </a:endParaRPr>
          </a:p>
        </p:txBody>
      </p:sp>
    </p:spTree>
    <p:extLst>
      <p:ext uri="{BB962C8B-B14F-4D97-AF65-F5344CB8AC3E}">
        <p14:creationId xmlns:p14="http://schemas.microsoft.com/office/powerpoint/2010/main" val="59501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3644" y="9067710"/>
            <a:ext cx="3079269" cy="4778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defTabSz="454430" eaLnBrk="0" fontAlgn="base" hangingPunct="0">
              <a:spcBef>
                <a:spcPct val="0"/>
              </a:spcBef>
              <a:spcAft>
                <a:spcPct val="0"/>
              </a:spcAft>
              <a:buClrTx/>
              <a:buSzTx/>
            </a:pPr>
            <a:fld id="{AFD9407C-BA5D-454B-B884-E3DF85970895}" type="slidenum">
              <a:rPr lang="en-US" altLang="en-US">
                <a:latin typeface="Arial" panose="020B0604020202020204" pitchFamily="34" charset="0"/>
                <a:ea typeface="MS PGothic" panose="020B0600070205080204" pitchFamily="34" charset="-128"/>
              </a:rPr>
              <a:pPr defTabSz="454430" eaLnBrk="0" fontAlgn="base" hangingPunct="0">
                <a:spcBef>
                  <a:spcPct val="0"/>
                </a:spcBef>
                <a:spcAft>
                  <a:spcPct val="0"/>
                </a:spcAft>
                <a:buClrTx/>
                <a:buSzTx/>
              </a:pPr>
              <a:t>30</a:t>
            </a:fld>
            <a:endParaRPr lang="en-US" altLang="en-US">
              <a:latin typeface="Arial" panose="020B0604020202020204" pitchFamily="34" charset="0"/>
              <a:ea typeface="MS PGothic" panose="020B0600070205080204" pitchFamily="34" charset="-128"/>
            </a:endParaRPr>
          </a:p>
        </p:txBody>
      </p:sp>
      <p:sp>
        <p:nvSpPr>
          <p:cNvPr id="45059" name="Rectangle 2"/>
          <p:cNvSpPr>
            <a:spLocks noGrp="1" noRot="1" noChangeAspect="1" noChangeArrowheads="1" noTextEdit="1"/>
          </p:cNvSpPr>
          <p:nvPr>
            <p:ph type="sldImg"/>
          </p:nvPr>
        </p:nvSpPr>
        <p:spPr/>
      </p:sp>
      <p:sp>
        <p:nvSpPr>
          <p:cNvPr id="45060" name="Rectangle 3"/>
          <p:cNvSpPr>
            <a:spLocks noGrp="1" noChangeArrowheads="1"/>
          </p:cNvSpPr>
          <p:nvPr>
            <p:ph type="body" idx="1"/>
          </p:nvPr>
        </p:nvSpPr>
        <p:spPr>
          <a:xfrm>
            <a:off x="711096" y="5243397"/>
            <a:ext cx="5680722" cy="614135"/>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rPr>
              <a:t>Remember: a change in vital signs and/or pupil size also warrants a physician</a:t>
            </a:r>
            <a:r>
              <a:rPr lang="ja-JP" altLang="en-US">
                <a:latin typeface="Arial" panose="020B0604020202020204" pitchFamily="34" charset="0"/>
              </a:rPr>
              <a:t>’</a:t>
            </a:r>
            <a:r>
              <a:rPr lang="en-US" altLang="ja-JP">
                <a:latin typeface="Arial" panose="020B0604020202020204" pitchFamily="34" charset="0"/>
              </a:rPr>
              <a:t>s attention</a:t>
            </a:r>
          </a:p>
          <a:p>
            <a:endParaRPr lang="en-US" altLang="en-US">
              <a:latin typeface="Arial" panose="020B0604020202020204" pitchFamily="34" charset="0"/>
            </a:endParaRPr>
          </a:p>
        </p:txBody>
      </p:sp>
    </p:spTree>
    <p:extLst>
      <p:ext uri="{BB962C8B-B14F-4D97-AF65-F5344CB8AC3E}">
        <p14:creationId xmlns:p14="http://schemas.microsoft.com/office/powerpoint/2010/main" val="62415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xfrm>
            <a:off x="711096" y="5243397"/>
            <a:ext cx="5680722" cy="2312226"/>
          </a:xfrm>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Level of Consciousness: 3 (alert)</a:t>
            </a:r>
          </a:p>
          <a:p>
            <a:r>
              <a:rPr lang="en-US" altLang="en-US" dirty="0">
                <a:latin typeface="Arial" panose="020B0604020202020204" pitchFamily="34" charset="0"/>
              </a:rPr>
              <a:t>Orientation: 0 (“where am I”)</a:t>
            </a:r>
          </a:p>
          <a:p>
            <a:r>
              <a:rPr lang="en-US" altLang="en-US" dirty="0">
                <a:latin typeface="Arial" panose="020B0604020202020204" pitchFamily="34" charset="0"/>
              </a:rPr>
              <a:t>Speech: 0 (receptive, not following commands)</a:t>
            </a:r>
          </a:p>
          <a:p>
            <a:endParaRPr lang="en-US" altLang="en-US" dirty="0">
              <a:latin typeface="Arial" panose="020B0604020202020204" pitchFamily="34" charset="0"/>
            </a:endParaRPr>
          </a:p>
          <a:p>
            <a:r>
              <a:rPr lang="en-US" altLang="en-US" dirty="0">
                <a:latin typeface="Arial" panose="020B0604020202020204" pitchFamily="34" charset="0"/>
              </a:rPr>
              <a:t>GO TO A2!</a:t>
            </a:r>
            <a:br>
              <a:rPr lang="en-US" altLang="en-US" dirty="0">
                <a:latin typeface="Arial" panose="020B0604020202020204" pitchFamily="34" charset="0"/>
              </a:rPr>
            </a:br>
            <a:r>
              <a:rPr lang="en-US" altLang="en-US" dirty="0">
                <a:latin typeface="Arial" panose="020B0604020202020204" pitchFamily="34" charset="0"/>
              </a:rPr>
              <a:t>Face: 0 R</a:t>
            </a:r>
          </a:p>
          <a:p>
            <a:r>
              <a:rPr lang="en-US" altLang="en-US" dirty="0">
                <a:latin typeface="Arial" panose="020B0604020202020204" pitchFamily="34" charset="0"/>
              </a:rPr>
              <a:t>Arms: 0 R</a:t>
            </a:r>
          </a:p>
          <a:p>
            <a:r>
              <a:rPr lang="en-US" altLang="en-US" dirty="0">
                <a:latin typeface="Arial" panose="020B0604020202020204" pitchFamily="34" charset="0"/>
              </a:rPr>
              <a:t>Legs: 0 R</a:t>
            </a:r>
          </a:p>
          <a:p>
            <a:endParaRPr lang="en-US" altLang="en-US" dirty="0">
              <a:latin typeface="Arial" panose="020B0604020202020204" pitchFamily="34" charset="0"/>
            </a:endParaRPr>
          </a:p>
          <a:p>
            <a:r>
              <a:rPr lang="en-US" altLang="en-US" dirty="0">
                <a:latin typeface="Arial" panose="020B0604020202020204" pitchFamily="34" charset="0"/>
              </a:rPr>
              <a:t>Total score = 3</a:t>
            </a:r>
            <a:endParaRPr lang="en-CA" altLang="en-US" dirty="0">
              <a:latin typeface="Arial" panose="020B0604020202020204" pitchFamily="34" charset="0"/>
            </a:endParaRPr>
          </a:p>
        </p:txBody>
      </p:sp>
      <p:sp>
        <p:nvSpPr>
          <p:cNvPr id="50180" name="Slide Number Placeholder 3"/>
          <p:cNvSpPr>
            <a:spLocks noGrp="1"/>
          </p:cNvSpPr>
          <p:nvPr>
            <p:ph type="sldNum" sz="quarter" idx="4294967295"/>
          </p:nvPr>
        </p:nvSpPr>
        <p:spPr bwMode="auto">
          <a:xfrm>
            <a:off x="4023644" y="9067710"/>
            <a:ext cx="3079269" cy="4778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defTabSz="454430" eaLnBrk="0" fontAlgn="base" hangingPunct="0">
              <a:spcBef>
                <a:spcPct val="0"/>
              </a:spcBef>
              <a:spcAft>
                <a:spcPct val="0"/>
              </a:spcAft>
              <a:buClrTx/>
              <a:buSzTx/>
            </a:pPr>
            <a:fld id="{96CE06E2-4BC9-4236-9E57-9CC114B774A9}" type="slidenum">
              <a:rPr lang="en-US" altLang="en-US" sz="4100">
                <a:latin typeface="Arial" panose="020B0604020202020204" pitchFamily="34" charset="0"/>
                <a:ea typeface="MS PGothic" panose="020B0600070205080204" pitchFamily="34" charset="-128"/>
              </a:rPr>
              <a:pPr defTabSz="454430" eaLnBrk="0" fontAlgn="base" hangingPunct="0">
                <a:spcBef>
                  <a:spcPct val="0"/>
                </a:spcBef>
                <a:spcAft>
                  <a:spcPct val="0"/>
                </a:spcAft>
                <a:buClrTx/>
                <a:buSzTx/>
              </a:pPr>
              <a:t>32</a:t>
            </a:fld>
            <a:endParaRPr lang="en-US" altLang="en-US" sz="410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3679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xfrm>
            <a:off x="711096" y="5243397"/>
            <a:ext cx="5680722" cy="2852601"/>
          </a:xfrm>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Level of consciousness: 3 (alert)</a:t>
            </a:r>
          </a:p>
          <a:p>
            <a:r>
              <a:rPr lang="en-US" altLang="en-US" dirty="0">
                <a:latin typeface="Arial" panose="020B0604020202020204" pitchFamily="34" charset="0"/>
              </a:rPr>
              <a:t>Orientation: 1</a:t>
            </a:r>
          </a:p>
          <a:p>
            <a:r>
              <a:rPr lang="en-US" altLang="en-US" dirty="0">
                <a:latin typeface="Arial" panose="020B0604020202020204" pitchFamily="34" charset="0"/>
              </a:rPr>
              <a:t>Speech: 0.5 (Expressive)</a:t>
            </a:r>
          </a:p>
          <a:p>
            <a:endParaRPr lang="en-US" altLang="en-US" dirty="0">
              <a:latin typeface="Arial" panose="020B0604020202020204" pitchFamily="34" charset="0"/>
            </a:endParaRPr>
          </a:p>
          <a:p>
            <a:r>
              <a:rPr lang="en-US" altLang="en-US" dirty="0">
                <a:latin typeface="Arial" panose="020B0604020202020204" pitchFamily="34" charset="0"/>
              </a:rPr>
              <a:t>GO TO A1</a:t>
            </a:r>
          </a:p>
          <a:p>
            <a:r>
              <a:rPr lang="en-US" altLang="en-US" dirty="0">
                <a:latin typeface="Arial" panose="020B0604020202020204" pitchFamily="34" charset="0"/>
              </a:rPr>
              <a:t>Face: 0.5</a:t>
            </a:r>
            <a:r>
              <a:rPr lang="en-CA" altLang="en-US" dirty="0">
                <a:latin typeface="Arial" panose="020B0604020202020204" pitchFamily="34" charset="0"/>
              </a:rPr>
              <a:t> </a:t>
            </a:r>
          </a:p>
          <a:p>
            <a:r>
              <a:rPr lang="en-US" altLang="en-US" dirty="0">
                <a:latin typeface="Arial" panose="020B0604020202020204" pitchFamily="34" charset="0"/>
              </a:rPr>
              <a:t>Arm proximal: 1.0</a:t>
            </a:r>
          </a:p>
          <a:p>
            <a:r>
              <a:rPr lang="en-US" altLang="en-US" dirty="0">
                <a:latin typeface="Arial" panose="020B0604020202020204" pitchFamily="34" charset="0"/>
              </a:rPr>
              <a:t>Arm distal: 1.0</a:t>
            </a:r>
          </a:p>
          <a:p>
            <a:r>
              <a:rPr lang="en-US" altLang="en-US" dirty="0">
                <a:latin typeface="Arial" panose="020B0604020202020204" pitchFamily="34" charset="0"/>
              </a:rPr>
              <a:t>Leg proximal: 1.0</a:t>
            </a:r>
          </a:p>
          <a:p>
            <a:r>
              <a:rPr lang="en-US" altLang="en-US" dirty="0">
                <a:latin typeface="Arial" panose="020B0604020202020204" pitchFamily="34" charset="0"/>
              </a:rPr>
              <a:t>Leg distal 1.0</a:t>
            </a:r>
          </a:p>
          <a:p>
            <a:endParaRPr lang="en-US" altLang="en-US" dirty="0">
              <a:latin typeface="Arial" panose="020B0604020202020204" pitchFamily="34" charset="0"/>
            </a:endParaRPr>
          </a:p>
          <a:p>
            <a:r>
              <a:rPr lang="en-US" altLang="en-US" dirty="0">
                <a:latin typeface="Arial" panose="020B0604020202020204" pitchFamily="34" charset="0"/>
              </a:rPr>
              <a:t>Total score: 9</a:t>
            </a:r>
          </a:p>
        </p:txBody>
      </p:sp>
      <p:sp>
        <p:nvSpPr>
          <p:cNvPr id="52228" name="Slide Number Placeholder 3"/>
          <p:cNvSpPr>
            <a:spLocks noGrp="1"/>
          </p:cNvSpPr>
          <p:nvPr>
            <p:ph type="sldNum" sz="quarter" idx="4294967295"/>
          </p:nvPr>
        </p:nvSpPr>
        <p:spPr bwMode="auto">
          <a:xfrm>
            <a:off x="4023644" y="9067710"/>
            <a:ext cx="3079269" cy="4778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defTabSz="454430" eaLnBrk="0" fontAlgn="base" hangingPunct="0">
              <a:spcBef>
                <a:spcPct val="0"/>
              </a:spcBef>
              <a:spcAft>
                <a:spcPct val="0"/>
              </a:spcAft>
              <a:buClrTx/>
              <a:buSzTx/>
            </a:pPr>
            <a:fld id="{35DF6D8B-9867-403F-9B06-53B8E2823722}" type="slidenum">
              <a:rPr lang="en-US" altLang="en-US" sz="4100">
                <a:latin typeface="Arial" panose="020B0604020202020204" pitchFamily="34" charset="0"/>
                <a:ea typeface="MS PGothic" panose="020B0600070205080204" pitchFamily="34" charset="-128"/>
              </a:rPr>
              <a:pPr defTabSz="454430" eaLnBrk="0" fontAlgn="base" hangingPunct="0">
                <a:spcBef>
                  <a:spcPct val="0"/>
                </a:spcBef>
                <a:spcAft>
                  <a:spcPct val="0"/>
                </a:spcAft>
                <a:buClrTx/>
                <a:buSzTx/>
              </a:pPr>
              <a:t>33</a:t>
            </a:fld>
            <a:endParaRPr lang="en-US" altLang="en-US" sz="410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72549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a:xfrm>
            <a:off x="711096" y="5243397"/>
            <a:ext cx="5680722" cy="2852601"/>
          </a:xfrm>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Level of consciousness: 1.5 (drowsy)</a:t>
            </a:r>
          </a:p>
          <a:p>
            <a:r>
              <a:rPr lang="en-US" altLang="en-US" dirty="0">
                <a:latin typeface="Arial" panose="020B0604020202020204" pitchFamily="34" charset="0"/>
              </a:rPr>
              <a:t>Orientation: 1.0</a:t>
            </a:r>
          </a:p>
          <a:p>
            <a:r>
              <a:rPr lang="en-US" altLang="en-US" dirty="0">
                <a:latin typeface="Arial" panose="020B0604020202020204" pitchFamily="34" charset="0"/>
              </a:rPr>
              <a:t>Speech: 1.0 SL</a:t>
            </a:r>
          </a:p>
          <a:p>
            <a:endParaRPr lang="en-US" altLang="en-US" dirty="0">
              <a:latin typeface="Arial" panose="020B0604020202020204" pitchFamily="34" charset="0"/>
            </a:endParaRPr>
          </a:p>
          <a:p>
            <a:r>
              <a:rPr lang="en-US" altLang="en-US" dirty="0">
                <a:latin typeface="Arial" panose="020B0604020202020204" pitchFamily="34" charset="0"/>
              </a:rPr>
              <a:t>GO TO A1</a:t>
            </a:r>
          </a:p>
          <a:p>
            <a:r>
              <a:rPr lang="en-US" altLang="en-US" dirty="0">
                <a:latin typeface="Arial" panose="020B0604020202020204" pitchFamily="34" charset="0"/>
              </a:rPr>
              <a:t>Face: 0L</a:t>
            </a:r>
          </a:p>
          <a:p>
            <a:r>
              <a:rPr lang="en-US" altLang="en-US" dirty="0">
                <a:latin typeface="Arial" panose="020B0604020202020204" pitchFamily="34" charset="0"/>
              </a:rPr>
              <a:t>Arms proximal: 0.0 L (total)</a:t>
            </a:r>
          </a:p>
          <a:p>
            <a:r>
              <a:rPr lang="en-US" altLang="en-US" dirty="0">
                <a:latin typeface="Arial" panose="020B0604020202020204" pitchFamily="34" charset="0"/>
              </a:rPr>
              <a:t>Arms distal: 0.0 L</a:t>
            </a:r>
          </a:p>
          <a:p>
            <a:r>
              <a:rPr lang="en-US" altLang="en-US" dirty="0">
                <a:latin typeface="Arial" panose="020B0604020202020204" pitchFamily="34" charset="0"/>
              </a:rPr>
              <a:t>Leg proximal: 0.0 L</a:t>
            </a:r>
          </a:p>
          <a:p>
            <a:r>
              <a:rPr lang="en-US" altLang="en-US" dirty="0">
                <a:latin typeface="Arial" panose="020B0604020202020204" pitchFamily="34" charset="0"/>
              </a:rPr>
              <a:t>Leg distal: 0.0 L</a:t>
            </a:r>
          </a:p>
          <a:p>
            <a:endParaRPr lang="en-US" altLang="en-US" dirty="0">
              <a:latin typeface="Arial" panose="020B0604020202020204" pitchFamily="34" charset="0"/>
            </a:endParaRPr>
          </a:p>
          <a:p>
            <a:r>
              <a:rPr lang="en-US" altLang="en-US" dirty="0">
                <a:latin typeface="Arial" panose="020B0604020202020204" pitchFamily="34" charset="0"/>
              </a:rPr>
              <a:t>Total score: 3.5</a:t>
            </a:r>
            <a:endParaRPr lang="en-CA" altLang="en-US" dirty="0">
              <a:latin typeface="Arial" panose="020B0604020202020204" pitchFamily="34" charset="0"/>
            </a:endParaRPr>
          </a:p>
        </p:txBody>
      </p:sp>
      <p:sp>
        <p:nvSpPr>
          <p:cNvPr id="54276" name="Slide Number Placeholder 3"/>
          <p:cNvSpPr>
            <a:spLocks noGrp="1"/>
          </p:cNvSpPr>
          <p:nvPr>
            <p:ph type="sldNum" sz="quarter" idx="4294967295"/>
          </p:nvPr>
        </p:nvSpPr>
        <p:spPr bwMode="auto">
          <a:xfrm>
            <a:off x="4023644" y="9067710"/>
            <a:ext cx="3079269" cy="4778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defTabSz="454430" eaLnBrk="0" fontAlgn="base" hangingPunct="0">
              <a:spcBef>
                <a:spcPct val="0"/>
              </a:spcBef>
              <a:spcAft>
                <a:spcPct val="0"/>
              </a:spcAft>
              <a:buClrTx/>
              <a:buSzTx/>
            </a:pPr>
            <a:fld id="{2B1A80BD-CA54-463D-9E01-1F905AA4F1B9}" type="slidenum">
              <a:rPr lang="en-US" altLang="en-US" sz="4100">
                <a:latin typeface="Arial" panose="020B0604020202020204" pitchFamily="34" charset="0"/>
                <a:ea typeface="MS PGothic" panose="020B0600070205080204" pitchFamily="34" charset="-128"/>
              </a:rPr>
              <a:pPr defTabSz="454430" eaLnBrk="0" fontAlgn="base" hangingPunct="0">
                <a:spcBef>
                  <a:spcPct val="0"/>
                </a:spcBef>
                <a:spcAft>
                  <a:spcPct val="0"/>
                </a:spcAft>
                <a:buClrTx/>
                <a:buSzTx/>
              </a:pPr>
              <a:t>34</a:t>
            </a:fld>
            <a:endParaRPr lang="en-US" altLang="en-US" sz="410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7039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p:sp>
      <p:sp>
        <p:nvSpPr>
          <p:cNvPr id="16384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Tree>
    <p:extLst>
      <p:ext uri="{BB962C8B-B14F-4D97-AF65-F5344CB8AC3E}">
        <p14:creationId xmlns:p14="http://schemas.microsoft.com/office/powerpoint/2010/main" val="3960481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p:sp>
      <p:sp>
        <p:nvSpPr>
          <p:cNvPr id="23757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Arial" panose="020B0604020202020204" pitchFamily="34" charset="0"/>
            </a:endParaRPr>
          </a:p>
        </p:txBody>
      </p:sp>
      <p:sp>
        <p:nvSpPr>
          <p:cNvPr id="237572" name="Slide Number Placeholder 3"/>
          <p:cNvSpPr>
            <a:spLocks noGrp="1"/>
          </p:cNvSpPr>
          <p:nvPr>
            <p:ph type="sldNum" sz="quarter" idx="4294967295"/>
          </p:nvPr>
        </p:nvSpPr>
        <p:spPr bwMode="auto">
          <a:xfrm>
            <a:off x="5302650" y="6837261"/>
            <a:ext cx="4055820" cy="3607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98" tIns="46949" rIns="93898" bIns="46949"/>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43518"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3005976"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68434"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930891" indent="-231229" defTabSz="45443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38F1EE5E-78F5-4E2A-94B4-D40BFE2EBA33}" type="slidenum">
              <a:rPr lang="en-US" altLang="en-US" sz="4200">
                <a:solidFill>
                  <a:schemeClr val="tx1"/>
                </a:solidFill>
                <a:latin typeface="Arial" panose="020B0604020202020204" pitchFamily="34" charset="0"/>
                <a:ea typeface="MS PGothic" panose="020B0600070205080204" pitchFamily="34" charset="-128"/>
              </a:rPr>
              <a:pPr>
                <a:spcBef>
                  <a:spcPct val="0"/>
                </a:spcBef>
                <a:buClrTx/>
                <a:buSzTx/>
                <a:buFontTx/>
                <a:buNone/>
              </a:pPr>
              <a:t>36</a:t>
            </a:fld>
            <a:endParaRPr lang="en-US" altLang="en-US" sz="4200">
              <a:solidFill>
                <a:schemeClr val="tx1"/>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157962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CA" smtClean="0">
                <a:solidFill>
                  <a:prstClr val="black">
                    <a:tint val="75000"/>
                  </a:prstClr>
                </a:solidFill>
              </a:rPr>
              <a:pPr/>
              <a:t>‹#›</a:t>
            </a:fld>
            <a:endParaRPr lang="en-CA">
              <a:solidFill>
                <a:prstClr val="black">
                  <a:tint val="75000"/>
                </a:prstClr>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1994"/>
            <a:ext cx="12192000" cy="374368"/>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5428" y="132838"/>
            <a:ext cx="2161143" cy="1254857"/>
          </a:xfrm>
          <a:prstGeom prst="rect">
            <a:avLst/>
          </a:prstGeom>
        </p:spPr>
      </p:pic>
    </p:spTree>
    <p:extLst>
      <p:ext uri="{BB962C8B-B14F-4D97-AF65-F5344CB8AC3E}">
        <p14:creationId xmlns:p14="http://schemas.microsoft.com/office/powerpoint/2010/main" val="350438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378" y="75668"/>
            <a:ext cx="10973246" cy="61013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6901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1281096"/>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3947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77"/>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8523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6/23/2023</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CA" smtClean="0">
                <a:solidFill>
                  <a:prstClr val="black">
                    <a:tint val="75000"/>
                  </a:prstClr>
                </a:solidFill>
              </a:rPr>
              <a:pPr/>
              <a:t>‹#›</a:t>
            </a:fld>
            <a:endParaRPr lang="en-CA">
              <a:solidFill>
                <a:prstClr val="black">
                  <a:tint val="75000"/>
                </a:prstClr>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92952"/>
            <a:ext cx="12192000" cy="65048"/>
          </a:xfrm>
          <a:prstGeom prst="rect">
            <a:avLst/>
          </a:prstGeom>
        </p:spPr>
      </p:pic>
    </p:spTree>
    <p:extLst>
      <p:ext uri="{BB962C8B-B14F-4D97-AF65-F5344CB8AC3E}">
        <p14:creationId xmlns:p14="http://schemas.microsoft.com/office/powerpoint/2010/main" val="396696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7776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0241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7710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6/23/2023</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CA" smtClean="0">
                <a:solidFill>
                  <a:prstClr val="black">
                    <a:tint val="75000"/>
                  </a:prstClr>
                </a:solidFill>
              </a:rPr>
              <a:pPr/>
              <a:t>‹#›</a:t>
            </a:fld>
            <a:endParaRPr lang="en-CA">
              <a:solidFill>
                <a:prstClr val="black">
                  <a:tint val="75000"/>
                </a:prstClr>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92952"/>
            <a:ext cx="12192000" cy="65048"/>
          </a:xfrm>
          <a:prstGeom prst="rect">
            <a:avLst/>
          </a:prstGeom>
        </p:spPr>
      </p:pic>
    </p:spTree>
    <p:extLst>
      <p:ext uri="{BB962C8B-B14F-4D97-AF65-F5344CB8AC3E}">
        <p14:creationId xmlns:p14="http://schemas.microsoft.com/office/powerpoint/2010/main" val="389969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9"/>
            <a:ext cx="617220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8260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solidFill>
                  <a:prstClr val="black">
                    <a:tint val="75000"/>
                  </a:prstClr>
                </a:solidFill>
              </a:rPr>
              <a:pPr/>
              <a:t>6/23/2023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4354"/>
            <a:ext cx="12192000" cy="197726"/>
          </a:xfrm>
          <a:prstGeom prst="rect">
            <a:avLst/>
          </a:prstGeom>
        </p:spPr>
      </p:pic>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792952"/>
            <a:ext cx="12192000" cy="65048"/>
          </a:xfrm>
          <a:prstGeom prst="rect">
            <a:avLst/>
          </a:prstGeom>
        </p:spPr>
      </p:pic>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06755" y="293667"/>
            <a:ext cx="1098286" cy="637714"/>
          </a:xfrm>
          <a:prstGeom prst="rect">
            <a:avLst/>
          </a:prstGeom>
        </p:spPr>
      </p:pic>
    </p:spTree>
    <p:extLst>
      <p:ext uri="{BB962C8B-B14F-4D97-AF65-F5344CB8AC3E}">
        <p14:creationId xmlns:p14="http://schemas.microsoft.com/office/powerpoint/2010/main" val="1961235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ighthouse-sf.org/catalog/images/watch%20small.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lighthouse-sf.org/catalog/images/watch%20small.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file:///H:\DCIM\101MSDCF\DSC00490.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31.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strokengine.ca/en/assessments/canadian-neurological-scale-cns/" TargetMode="External"/><Relationship Id="rId7" Type="http://schemas.openxmlformats.org/officeDocument/2006/relationships/hyperlink" Target="https://youtu.be/NxRXdndeWDg"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strokengine.ca/wp-content/uploads/2020/07/canadian-neurological-scale_strokecenter.pdf" TargetMode="External"/><Relationship Id="rId5" Type="http://schemas.openxmlformats.org/officeDocument/2006/relationships/hyperlink" Target="https://www.youtube.com/watch?v=9fD8BEmuB8U" TargetMode="External"/><Relationship Id="rId4" Type="http://schemas.openxmlformats.org/officeDocument/2006/relationships/hyperlink" Target="https://www.youtube.com/watch?v=NxRXdndeWD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34" y="2440172"/>
            <a:ext cx="9615885" cy="988828"/>
          </a:xfrm>
        </p:spPr>
        <p:txBody>
          <a:bodyPr>
            <a:normAutofit/>
          </a:bodyPr>
          <a:lstStyle/>
          <a:p>
            <a:r>
              <a:rPr lang="en-US" sz="4400" dirty="0">
                <a:latin typeface="+mn-lt"/>
              </a:rPr>
              <a:t>Canadian Neurological Scale (CNS)</a:t>
            </a:r>
            <a:br>
              <a:rPr lang="en-US" sz="4400" dirty="0">
                <a:latin typeface="+mn-lt"/>
              </a:rPr>
            </a:br>
            <a:r>
              <a:rPr lang="en-US" sz="2000" dirty="0">
                <a:latin typeface="+mn-lt"/>
              </a:rPr>
              <a:t>2021  </a:t>
            </a:r>
            <a:endParaRPr lang="en-CA" sz="2000" dirty="0">
              <a:latin typeface="+mn-lt"/>
            </a:endParaRPr>
          </a:p>
        </p:txBody>
      </p:sp>
      <p:pic>
        <p:nvPicPr>
          <p:cNvPr id="4" name="Picture 5" descr="transparent_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8043" y="1085448"/>
            <a:ext cx="3081251" cy="331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0432FF9-A6D5-3837-6264-05921CC2B53B}"/>
              </a:ext>
            </a:extLst>
          </p:cNvPr>
          <p:cNvSpPr txBox="1"/>
          <p:nvPr/>
        </p:nvSpPr>
        <p:spPr>
          <a:xfrm>
            <a:off x="3104707" y="4697802"/>
            <a:ext cx="6230679" cy="369332"/>
          </a:xfrm>
          <a:prstGeom prst="rect">
            <a:avLst/>
          </a:prstGeom>
          <a:noFill/>
        </p:spPr>
        <p:txBody>
          <a:bodyPr wrap="square" rtlCol="0">
            <a:spAutoFit/>
          </a:bodyPr>
          <a:lstStyle/>
          <a:p>
            <a:r>
              <a:rPr lang="en-US" dirty="0"/>
              <a:t>Updated Section A1 Scoring of Face – 23 June 2023</a:t>
            </a:r>
            <a:endParaRPr lang="en-CA" dirty="0"/>
          </a:p>
        </p:txBody>
      </p:sp>
    </p:spTree>
    <p:extLst>
      <p:ext uri="{BB962C8B-B14F-4D97-AF65-F5344CB8AC3E}">
        <p14:creationId xmlns:p14="http://schemas.microsoft.com/office/powerpoint/2010/main" val="135757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b="1" dirty="0"/>
              <a:t>What tools do you need ?</a:t>
            </a:r>
          </a:p>
        </p:txBody>
      </p:sp>
      <p:sp>
        <p:nvSpPr>
          <p:cNvPr id="20483" name="Rectangle 3"/>
          <p:cNvSpPr>
            <a:spLocks noGrp="1" noChangeArrowheads="1"/>
          </p:cNvSpPr>
          <p:nvPr>
            <p:ph type="body" idx="1"/>
          </p:nvPr>
        </p:nvSpPr>
        <p:spPr/>
        <p:txBody>
          <a:bodyPr>
            <a:normAutofit/>
          </a:bodyPr>
          <a:lstStyle/>
          <a:p>
            <a:pPr eaLnBrk="1" hangingPunct="1">
              <a:buClr>
                <a:srgbClr val="FFC000"/>
              </a:buClr>
              <a:buFont typeface="Wingdings" panose="05000000000000000000" pitchFamily="2" charset="2"/>
              <a:buChar char="§"/>
            </a:pPr>
            <a:r>
              <a:rPr lang="en-US" altLang="en-US" sz="2600" dirty="0"/>
              <a:t> CNS document (paper or electronic) </a:t>
            </a:r>
          </a:p>
          <a:p>
            <a:pPr eaLnBrk="1" hangingPunct="1">
              <a:buClr>
                <a:srgbClr val="FFC000"/>
              </a:buClr>
              <a:buFont typeface="Wingdings" panose="05000000000000000000" pitchFamily="2" charset="2"/>
              <a:buChar char="§"/>
            </a:pPr>
            <a:r>
              <a:rPr lang="en-US" altLang="en-US" sz="2600" dirty="0"/>
              <a:t> Flashlight</a:t>
            </a:r>
          </a:p>
          <a:p>
            <a:pPr eaLnBrk="1" hangingPunct="1">
              <a:buClr>
                <a:srgbClr val="FFC000"/>
              </a:buClr>
              <a:buFont typeface="Wingdings" panose="05000000000000000000" pitchFamily="2" charset="2"/>
              <a:buChar char="§"/>
            </a:pPr>
            <a:r>
              <a:rPr lang="en-US" altLang="en-US" sz="2600" dirty="0"/>
              <a:t> Key</a:t>
            </a:r>
          </a:p>
          <a:p>
            <a:pPr eaLnBrk="1" hangingPunct="1">
              <a:buClr>
                <a:srgbClr val="FFC000"/>
              </a:buClr>
              <a:buFont typeface="Wingdings" panose="05000000000000000000" pitchFamily="2" charset="2"/>
              <a:buChar char="§"/>
            </a:pPr>
            <a:r>
              <a:rPr lang="en-US" altLang="en-US" sz="2600" dirty="0"/>
              <a:t> Watch</a:t>
            </a:r>
          </a:p>
          <a:p>
            <a:pPr eaLnBrk="1" hangingPunct="1">
              <a:buClr>
                <a:srgbClr val="FFC000"/>
              </a:buClr>
              <a:buFont typeface="Wingdings" panose="05000000000000000000" pitchFamily="2" charset="2"/>
              <a:buChar char="§"/>
            </a:pPr>
            <a:r>
              <a:rPr lang="en-US" altLang="en-US" sz="2600" dirty="0"/>
              <a:t> Pen/pencil</a:t>
            </a:r>
          </a:p>
        </p:txBody>
      </p:sp>
      <p:pic>
        <p:nvPicPr>
          <p:cNvPr id="5" name="Picture 4" descr="livescribe_pen_600_dpi_ps_1__Fost328x350"/>
          <p:cNvPicPr>
            <a:picLocks noChangeAspect="1" noChangeArrowheads="1"/>
          </p:cNvPicPr>
          <p:nvPr/>
        </p:nvPicPr>
        <p:blipFill>
          <a:blip r:embed="rId2"/>
          <a:srcRect/>
          <a:stretch>
            <a:fillRect/>
          </a:stretch>
        </p:blipFill>
        <p:spPr bwMode="auto">
          <a:xfrm>
            <a:off x="6449225" y="3516263"/>
            <a:ext cx="2341371" cy="2503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watch%2520small">
            <a:hlinkClick r:id="rId3"/>
          </p:cNvPr>
          <p:cNvPicPr>
            <a:picLocks noChangeAspect="1" noChangeArrowheads="1"/>
          </p:cNvPicPr>
          <p:nvPr/>
        </p:nvPicPr>
        <p:blipFill>
          <a:blip r:embed="rId4"/>
          <a:srcRect/>
          <a:stretch>
            <a:fillRect/>
          </a:stretch>
        </p:blipFill>
        <p:spPr bwMode="auto">
          <a:xfrm>
            <a:off x="4086602" y="4797617"/>
            <a:ext cx="1617967" cy="1221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key"/>
          <p:cNvPicPr>
            <a:picLocks noChangeAspect="1" noChangeArrowheads="1"/>
          </p:cNvPicPr>
          <p:nvPr/>
        </p:nvPicPr>
        <p:blipFill>
          <a:blip r:embed="rId5"/>
          <a:srcRect/>
          <a:stretch>
            <a:fillRect/>
          </a:stretch>
        </p:blipFill>
        <p:spPr bwMode="auto">
          <a:xfrm>
            <a:off x="1239924" y="5071174"/>
            <a:ext cx="2102022" cy="961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36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3EB732D-4182-DA48-8B2E-8A007767ECAF}"/>
              </a:ext>
            </a:extLst>
          </p:cNvPr>
          <p:cNvSpPr>
            <a:spLocks noGrp="1"/>
          </p:cNvSpPr>
          <p:nvPr>
            <p:ph type="title"/>
          </p:nvPr>
        </p:nvSpPr>
        <p:spPr/>
        <p:txBody>
          <a:bodyPr>
            <a:normAutofit/>
          </a:bodyPr>
          <a:lstStyle/>
          <a:p>
            <a:pPr lvl="0" eaLnBrk="0" fontAlgn="base" hangingPunct="0">
              <a:lnSpc>
                <a:spcPct val="100000"/>
              </a:lnSpc>
              <a:spcBef>
                <a:spcPct val="20000"/>
              </a:spcBef>
              <a:spcAft>
                <a:spcPct val="0"/>
              </a:spcAft>
              <a:defRPr/>
            </a:pPr>
            <a:r>
              <a:rPr lang="en-CA" b="1" kern="0" dirty="0">
                <a:ea typeface="+mn-ea"/>
              </a:rPr>
              <a:t>CNS Section A Mentation</a:t>
            </a:r>
          </a:p>
        </p:txBody>
      </p:sp>
      <p:sp>
        <p:nvSpPr>
          <p:cNvPr id="2" name="TextBox 1">
            <a:extLst>
              <a:ext uri="{FF2B5EF4-FFF2-40B4-BE49-F238E27FC236}">
                <a16:creationId xmlns:a16="http://schemas.microsoft.com/office/drawing/2014/main" id="{3E1C13D3-992B-47CB-AAEC-938B628C64FF}"/>
              </a:ext>
            </a:extLst>
          </p:cNvPr>
          <p:cNvSpPr txBox="1"/>
          <p:nvPr/>
        </p:nvSpPr>
        <p:spPr>
          <a:xfrm>
            <a:off x="838199" y="2044005"/>
            <a:ext cx="9613739" cy="1384995"/>
          </a:xfrm>
          <a:prstGeom prst="rect">
            <a:avLst/>
          </a:prstGeom>
          <a:noFill/>
        </p:spPr>
        <p:txBody>
          <a:bodyPr wrap="square" rtlCol="0">
            <a:spAutoFit/>
          </a:bodyPr>
          <a:lstStyle/>
          <a:p>
            <a:pPr marL="457200" indent="-457200">
              <a:buClr>
                <a:srgbClr val="FFC000"/>
              </a:buClr>
              <a:buFont typeface="Wingdings" panose="05000000000000000000" pitchFamily="2" charset="2"/>
              <a:buChar char="§"/>
            </a:pPr>
            <a:r>
              <a:rPr lang="en-US" sz="2800" dirty="0"/>
              <a:t>LOC</a:t>
            </a:r>
          </a:p>
          <a:p>
            <a:pPr marL="457200" indent="-457200">
              <a:buClr>
                <a:srgbClr val="FFC000"/>
              </a:buClr>
              <a:buFont typeface="Wingdings" panose="05000000000000000000" pitchFamily="2" charset="2"/>
              <a:buChar char="§"/>
            </a:pPr>
            <a:r>
              <a:rPr lang="en-US" sz="2800" dirty="0"/>
              <a:t>Orientation</a:t>
            </a:r>
          </a:p>
          <a:p>
            <a:pPr marL="457200" indent="-457200">
              <a:buClr>
                <a:srgbClr val="FFC000"/>
              </a:buClr>
              <a:buFont typeface="Wingdings" panose="05000000000000000000" pitchFamily="2" charset="2"/>
              <a:buChar char="§"/>
            </a:pPr>
            <a:r>
              <a:rPr lang="en-US" sz="2800" dirty="0"/>
              <a:t>Speech</a:t>
            </a:r>
            <a:endParaRPr lang="en-CA" sz="2800" dirty="0"/>
          </a:p>
        </p:txBody>
      </p:sp>
    </p:spTree>
    <p:extLst>
      <p:ext uri="{BB962C8B-B14F-4D97-AF65-F5344CB8AC3E}">
        <p14:creationId xmlns:p14="http://schemas.microsoft.com/office/powerpoint/2010/main" val="1456174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551835" y="750652"/>
            <a:ext cx="10515600" cy="549381"/>
          </a:xfrm>
          <a:prstGeom prst="rect">
            <a:avLst/>
          </a:prstGeom>
          <a:noFill/>
        </p:spPr>
        <p:txBody>
          <a:bodyPr wrap="square" rtlCol="0">
            <a:spAutoFit/>
          </a:bodyPr>
          <a:lstStyle/>
          <a:p>
            <a:r>
              <a:rPr lang="en-US" b="1" dirty="0">
                <a:cs typeface="Arial" panose="020B0604020202020204" pitchFamily="34" charset="0"/>
              </a:rPr>
              <a:t>Section A Mentation: LOC</a:t>
            </a:r>
          </a:p>
        </p:txBody>
      </p:sp>
      <p:sp>
        <p:nvSpPr>
          <p:cNvPr id="5" name="Content Placeholder 4"/>
          <p:cNvSpPr txBox="1">
            <a:spLocks noGrp="1"/>
          </p:cNvSpPr>
          <p:nvPr>
            <p:ph idx="1"/>
          </p:nvPr>
        </p:nvSpPr>
        <p:spPr>
          <a:xfrm>
            <a:off x="551835" y="1825625"/>
            <a:ext cx="11088329" cy="4672048"/>
          </a:xfrm>
          <a:prstGeom prst="rect">
            <a:avLst/>
          </a:prstGeom>
          <a:noFill/>
        </p:spPr>
        <p:txBody>
          <a:bodyPr wrap="square" rtlCol="0">
            <a:spAutoFit/>
          </a:bodyPr>
          <a:lstStyle/>
          <a:p>
            <a:pPr marL="342900" lvl="0" indent="-342900">
              <a:spcBef>
                <a:spcPct val="20000"/>
              </a:spcBef>
              <a:buClr>
                <a:srgbClr val="FFC000"/>
              </a:buClr>
              <a:buFont typeface="Wingdings" panose="05000000000000000000" pitchFamily="2" charset="2"/>
              <a:buChar char="§"/>
              <a:defRPr/>
            </a:pPr>
            <a:r>
              <a:rPr lang="en-CA" sz="2600" dirty="0">
                <a:solidFill>
                  <a:prstClr val="black"/>
                </a:solidFill>
                <a:cs typeface="Arial" panose="020B0604020202020204" pitchFamily="34" charset="0"/>
              </a:rPr>
              <a:t>CNS tool only used on patients who are </a:t>
            </a:r>
            <a:r>
              <a:rPr lang="en-CA" sz="2600" b="1" dirty="0">
                <a:solidFill>
                  <a:prstClr val="black"/>
                </a:solidFill>
                <a:cs typeface="Arial" panose="020B0604020202020204" pitchFamily="34" charset="0"/>
              </a:rPr>
              <a:t>alert </a:t>
            </a:r>
            <a:r>
              <a:rPr lang="en-CA" sz="2600" dirty="0">
                <a:solidFill>
                  <a:prstClr val="black"/>
                </a:solidFill>
                <a:cs typeface="Arial" panose="020B0604020202020204" pitchFamily="34" charset="0"/>
              </a:rPr>
              <a:t>or </a:t>
            </a:r>
            <a:r>
              <a:rPr lang="en-CA" sz="2600" b="1" dirty="0">
                <a:solidFill>
                  <a:prstClr val="black"/>
                </a:solidFill>
                <a:cs typeface="Arial" panose="020B0604020202020204" pitchFamily="34" charset="0"/>
              </a:rPr>
              <a:t>drowsy</a:t>
            </a:r>
          </a:p>
          <a:p>
            <a:pPr marL="342900" lvl="0" indent="-342900">
              <a:spcBef>
                <a:spcPct val="20000"/>
              </a:spcBef>
              <a:buClr>
                <a:srgbClr val="FFC000"/>
              </a:buClr>
              <a:buFont typeface="Wingdings" panose="05000000000000000000" pitchFamily="2" charset="2"/>
              <a:buChar char="§"/>
              <a:defRPr/>
            </a:pPr>
            <a:r>
              <a:rPr lang="en-CA" sz="2600" dirty="0">
                <a:solidFill>
                  <a:prstClr val="black"/>
                </a:solidFill>
                <a:cs typeface="Arial" panose="020B0604020202020204" pitchFamily="34" charset="0"/>
              </a:rPr>
              <a:t>If the patient is </a:t>
            </a:r>
            <a:r>
              <a:rPr lang="en-CA" sz="2600" b="1" dirty="0">
                <a:solidFill>
                  <a:prstClr val="black"/>
                </a:solidFill>
                <a:cs typeface="Arial" panose="020B0604020202020204" pitchFamily="34" charset="0"/>
              </a:rPr>
              <a:t>stuporous </a:t>
            </a:r>
            <a:r>
              <a:rPr lang="en-CA" sz="2600" dirty="0">
                <a:solidFill>
                  <a:prstClr val="black"/>
                </a:solidFill>
                <a:cs typeface="Arial" panose="020B0604020202020204" pitchFamily="34" charset="0"/>
              </a:rPr>
              <a:t>or </a:t>
            </a:r>
            <a:r>
              <a:rPr lang="en-CA" sz="2600" b="1" dirty="0">
                <a:solidFill>
                  <a:prstClr val="black"/>
                </a:solidFill>
                <a:cs typeface="Arial" panose="020B0604020202020204" pitchFamily="34" charset="0"/>
              </a:rPr>
              <a:t>comatose </a:t>
            </a:r>
            <a:r>
              <a:rPr lang="en-CA" sz="2600" dirty="0">
                <a:solidFill>
                  <a:prstClr val="black"/>
                </a:solidFill>
                <a:cs typeface="Arial" panose="020B0604020202020204" pitchFamily="34" charset="0"/>
              </a:rPr>
              <a:t>use the GCS &amp; switch to CNS as soon as patient improves to alert or drowsy</a:t>
            </a:r>
          </a:p>
          <a:p>
            <a:pPr lvl="0">
              <a:spcBef>
                <a:spcPct val="20000"/>
              </a:spcBef>
              <a:defRPr/>
            </a:pPr>
            <a:endParaRPr lang="en-CA" sz="1400" dirty="0">
              <a:solidFill>
                <a:prstClr val="black"/>
              </a:solidFill>
              <a:cs typeface="Arial" panose="020B0604020202020204" pitchFamily="34" charset="0"/>
            </a:endParaRPr>
          </a:p>
          <a:p>
            <a:pPr marL="0" lvl="1" indent="0">
              <a:spcBef>
                <a:spcPct val="20000"/>
              </a:spcBef>
              <a:buNone/>
              <a:defRPr/>
            </a:pPr>
            <a:r>
              <a:rPr lang="en-CA" sz="2600" b="1" u="sng" dirty="0">
                <a:solidFill>
                  <a:prstClr val="black"/>
                </a:solidFill>
                <a:cs typeface="Arial" panose="020B0604020202020204" pitchFamily="34" charset="0"/>
              </a:rPr>
              <a:t>Score</a:t>
            </a:r>
          </a:p>
          <a:p>
            <a:pPr marL="285754" lvl="1" indent="-457200">
              <a:spcBef>
                <a:spcPct val="20000"/>
              </a:spcBef>
              <a:buClr>
                <a:srgbClr val="FFC000"/>
              </a:buClr>
              <a:buFont typeface="Wingdings" panose="05000000000000000000" pitchFamily="2" charset="2"/>
              <a:buChar char="§"/>
              <a:defRPr/>
            </a:pPr>
            <a:r>
              <a:rPr lang="en-CA" sz="2600" b="1" dirty="0">
                <a:solidFill>
                  <a:srgbClr val="00B050"/>
                </a:solidFill>
                <a:cs typeface="Arial" panose="020B0604020202020204" pitchFamily="34" charset="0"/>
              </a:rPr>
              <a:t>Score 3.0 Alert</a:t>
            </a:r>
            <a:r>
              <a:rPr lang="en-CA" sz="2600" dirty="0">
                <a:solidFill>
                  <a:srgbClr val="00B050"/>
                </a:solidFill>
                <a:cs typeface="Arial" panose="020B0604020202020204" pitchFamily="34" charset="0"/>
              </a:rPr>
              <a:t> </a:t>
            </a:r>
            <a:r>
              <a:rPr lang="en-CA" sz="2600" dirty="0">
                <a:solidFill>
                  <a:prstClr val="black"/>
                </a:solidFill>
                <a:cs typeface="Arial" panose="020B0604020202020204" pitchFamily="34" charset="0"/>
              </a:rPr>
              <a:t>(</a:t>
            </a:r>
            <a:r>
              <a:rPr lang="en-CA" sz="2800" dirty="0"/>
              <a:t>if the patient has a normal level of consciousness)</a:t>
            </a:r>
          </a:p>
          <a:p>
            <a:pPr marL="457200" lvl="1" indent="-457200">
              <a:spcBef>
                <a:spcPct val="20000"/>
              </a:spcBef>
              <a:buClr>
                <a:srgbClr val="FFC000"/>
              </a:buClr>
              <a:buFont typeface="Wingdings" panose="05000000000000000000" pitchFamily="2" charset="2"/>
              <a:buChar char="§"/>
              <a:defRPr/>
            </a:pPr>
            <a:endParaRPr lang="en-CA" sz="2600" dirty="0">
              <a:solidFill>
                <a:prstClr val="black"/>
              </a:solidFill>
              <a:cs typeface="Arial" panose="020B0604020202020204" pitchFamily="34" charset="0"/>
            </a:endParaRPr>
          </a:p>
          <a:p>
            <a:pPr marL="457200" lvl="1" indent="-457200">
              <a:spcBef>
                <a:spcPct val="20000"/>
              </a:spcBef>
              <a:buClr>
                <a:srgbClr val="FFC000"/>
              </a:buClr>
              <a:buFont typeface="Wingdings" panose="05000000000000000000" pitchFamily="2" charset="2"/>
              <a:buChar char="§"/>
              <a:defRPr/>
            </a:pPr>
            <a:r>
              <a:rPr lang="en-CA" sz="2600" b="1" dirty="0">
                <a:solidFill>
                  <a:srgbClr val="00B050"/>
                </a:solidFill>
                <a:cs typeface="Arial" panose="020B0604020202020204" pitchFamily="34" charset="0"/>
              </a:rPr>
              <a:t>Score 1.5 Drowsy </a:t>
            </a:r>
            <a:r>
              <a:rPr lang="en-CA" sz="2600" dirty="0">
                <a:solidFill>
                  <a:prstClr val="black"/>
                </a:solidFill>
                <a:cs typeface="Arial" panose="020B0604020202020204" pitchFamily="34" charset="0"/>
              </a:rPr>
              <a:t>(</a:t>
            </a:r>
            <a:r>
              <a:rPr lang="en-CA" sz="2800" dirty="0"/>
              <a:t>if the patient rouses when stimulated verbally and      </a:t>
            </a:r>
          </a:p>
          <a:p>
            <a:pPr marL="0" lvl="1" indent="0">
              <a:spcBef>
                <a:spcPct val="20000"/>
              </a:spcBef>
              <a:buClr>
                <a:srgbClr val="FFC000"/>
              </a:buClr>
              <a:buNone/>
              <a:defRPr/>
            </a:pPr>
            <a:r>
              <a:rPr lang="en-CA" sz="2800" dirty="0"/>
              <a:t>      remains awake and alert for short periods but tends to doze)</a:t>
            </a:r>
          </a:p>
          <a:p>
            <a:pPr marL="0" lvl="1" indent="0">
              <a:spcBef>
                <a:spcPct val="20000"/>
              </a:spcBef>
              <a:buNone/>
              <a:defRPr/>
            </a:pPr>
            <a:endParaRPr lang="en-CA" sz="2600" dirty="0">
              <a:solidFill>
                <a:prstClr val="black"/>
              </a:solidFill>
              <a:cs typeface="Arial" panose="020B0604020202020204" pitchFamily="34" charset="0"/>
            </a:endParaRPr>
          </a:p>
          <a:p>
            <a:pPr marL="0" lvl="1" indent="0">
              <a:spcBef>
                <a:spcPct val="20000"/>
              </a:spcBef>
              <a:buNone/>
              <a:defRPr/>
            </a:pPr>
            <a:endParaRPr lang="en-US" sz="2600" dirty="0">
              <a:solidFill>
                <a:prstClr val="black"/>
              </a:solidFill>
              <a:cs typeface="Arial" panose="020B0604020202020204" pitchFamily="34" charset="0"/>
            </a:endParaRPr>
          </a:p>
        </p:txBody>
      </p:sp>
    </p:spTree>
    <p:extLst>
      <p:ext uri="{BB962C8B-B14F-4D97-AF65-F5344CB8AC3E}">
        <p14:creationId xmlns:p14="http://schemas.microsoft.com/office/powerpoint/2010/main" val="45545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525162" y="538515"/>
            <a:ext cx="10515600" cy="549381"/>
          </a:xfrm>
          <a:prstGeom prst="rect">
            <a:avLst/>
          </a:prstGeom>
          <a:noFill/>
        </p:spPr>
        <p:txBody>
          <a:bodyPr wrap="square" rtlCol="0">
            <a:spAutoFit/>
          </a:bodyPr>
          <a:lstStyle/>
          <a:p>
            <a:r>
              <a:rPr lang="en-US" b="1" dirty="0">
                <a:cs typeface="Arial" panose="020B0604020202020204" pitchFamily="34" charset="0"/>
              </a:rPr>
              <a:t>Section A Mentation: Orientation</a:t>
            </a:r>
          </a:p>
        </p:txBody>
      </p:sp>
      <p:sp>
        <p:nvSpPr>
          <p:cNvPr id="5" name="Content Placeholder 4"/>
          <p:cNvSpPr txBox="1">
            <a:spLocks noGrp="1"/>
          </p:cNvSpPr>
          <p:nvPr>
            <p:ph idx="1"/>
          </p:nvPr>
        </p:nvSpPr>
        <p:spPr>
          <a:xfrm>
            <a:off x="525162" y="1512587"/>
            <a:ext cx="10515600" cy="3674852"/>
          </a:xfrm>
          <a:prstGeom prst="rect">
            <a:avLst/>
          </a:prstGeom>
          <a:noFill/>
        </p:spPr>
        <p:txBody>
          <a:bodyPr wrap="square" rtlCol="0">
            <a:spAutoFit/>
          </a:bodyPr>
          <a:lstStyle/>
          <a:p>
            <a:pPr marL="0" lvl="0" indent="0">
              <a:spcBef>
                <a:spcPct val="20000"/>
              </a:spcBef>
              <a:buClr>
                <a:srgbClr val="FFC000"/>
              </a:buClr>
              <a:buNone/>
              <a:defRPr/>
            </a:pPr>
            <a:r>
              <a:rPr lang="en-CA" sz="2400" b="1" dirty="0">
                <a:solidFill>
                  <a:prstClr val="black"/>
                </a:solidFill>
                <a:cs typeface="Arial" panose="020B0604020202020204" pitchFamily="34" charset="0"/>
              </a:rPr>
              <a:t>Ask patient </a:t>
            </a:r>
            <a:r>
              <a:rPr lang="en-CA" sz="2400" dirty="0">
                <a:solidFill>
                  <a:prstClr val="black"/>
                </a:solidFill>
                <a:cs typeface="Arial" panose="020B0604020202020204" pitchFamily="34" charset="0"/>
              </a:rPr>
              <a:t>to identify verbally or in writing:</a:t>
            </a:r>
          </a:p>
          <a:p>
            <a:pPr lvl="0">
              <a:spcBef>
                <a:spcPct val="20000"/>
              </a:spcBef>
              <a:buClr>
                <a:srgbClr val="FFC000"/>
              </a:buClr>
              <a:buFont typeface="Wingdings" panose="05000000000000000000" pitchFamily="2" charset="2"/>
              <a:buChar char="§"/>
              <a:defRPr/>
            </a:pPr>
            <a:r>
              <a:rPr lang="en-CA" sz="2400" dirty="0">
                <a:solidFill>
                  <a:prstClr val="black"/>
                </a:solidFill>
                <a:cs typeface="Arial" panose="020B0604020202020204" pitchFamily="34" charset="0"/>
              </a:rPr>
              <a:t> Place (city or hospital)</a:t>
            </a:r>
          </a:p>
          <a:p>
            <a:pPr lvl="0">
              <a:spcBef>
                <a:spcPct val="20000"/>
              </a:spcBef>
              <a:buClr>
                <a:srgbClr val="FFC000"/>
              </a:buClr>
              <a:buFont typeface="Wingdings" panose="05000000000000000000" pitchFamily="2" charset="2"/>
              <a:buChar char="§"/>
              <a:defRPr/>
            </a:pPr>
            <a:r>
              <a:rPr lang="en-CA" sz="2400" dirty="0">
                <a:solidFill>
                  <a:prstClr val="black"/>
                </a:solidFill>
                <a:cs typeface="Arial" panose="020B0604020202020204" pitchFamily="34" charset="0"/>
              </a:rPr>
              <a:t> Time (month and year)</a:t>
            </a:r>
          </a:p>
          <a:p>
            <a:pPr marL="0" lvl="0" indent="0">
              <a:spcBef>
                <a:spcPct val="20000"/>
              </a:spcBef>
              <a:buClr>
                <a:srgbClr val="FFC000"/>
              </a:buClr>
              <a:buNone/>
              <a:defRPr/>
            </a:pPr>
            <a:r>
              <a:rPr lang="en-CA" sz="2400" b="1" u="sng" dirty="0">
                <a:solidFill>
                  <a:prstClr val="black"/>
                </a:solidFill>
                <a:cs typeface="Arial" panose="020B0604020202020204" pitchFamily="34" charset="0"/>
              </a:rPr>
              <a:t>Score</a:t>
            </a:r>
          </a:p>
          <a:p>
            <a:pPr lvl="0">
              <a:spcBef>
                <a:spcPct val="20000"/>
              </a:spcBef>
              <a:buClr>
                <a:srgbClr val="FFC000"/>
              </a:buClr>
              <a:buFont typeface="Wingdings" panose="05000000000000000000" pitchFamily="2" charset="2"/>
              <a:buChar char="§"/>
              <a:defRPr/>
            </a:pPr>
            <a:r>
              <a:rPr lang="en-CA" sz="2400" b="1" dirty="0">
                <a:solidFill>
                  <a:srgbClr val="00B050"/>
                </a:solidFill>
                <a:cs typeface="Arial" panose="020B0604020202020204" pitchFamily="34" charset="0"/>
              </a:rPr>
              <a:t> 1.0 Oriented, </a:t>
            </a:r>
            <a:r>
              <a:rPr lang="en-CA" sz="2400" dirty="0">
                <a:solidFill>
                  <a:prstClr val="black"/>
                </a:solidFill>
                <a:cs typeface="Arial" panose="020B0604020202020204" pitchFamily="34" charset="0"/>
              </a:rPr>
              <a:t>if patient gets </a:t>
            </a:r>
            <a:r>
              <a:rPr lang="en-CA" sz="2400" b="1" dirty="0">
                <a:solidFill>
                  <a:prstClr val="black"/>
                </a:solidFill>
                <a:cs typeface="Arial" panose="020B0604020202020204" pitchFamily="34" charset="0"/>
              </a:rPr>
              <a:t>both place &amp; time correct </a:t>
            </a:r>
            <a:endParaRPr lang="en-CA" sz="2400" b="1" dirty="0">
              <a:solidFill>
                <a:srgbClr val="00B050"/>
              </a:solidFill>
              <a:cs typeface="Arial" panose="020B0604020202020204" pitchFamily="34" charset="0"/>
            </a:endParaRPr>
          </a:p>
          <a:p>
            <a:pPr lvl="0">
              <a:spcBef>
                <a:spcPct val="20000"/>
              </a:spcBef>
              <a:buClr>
                <a:srgbClr val="FFC000"/>
              </a:buClr>
              <a:buFont typeface="Wingdings" panose="05000000000000000000" pitchFamily="2" charset="2"/>
              <a:buChar char="§"/>
              <a:defRPr/>
            </a:pPr>
            <a:r>
              <a:rPr lang="en-CA" sz="2400" b="1" dirty="0">
                <a:solidFill>
                  <a:srgbClr val="00B050"/>
                </a:solidFill>
                <a:cs typeface="Arial" panose="020B0604020202020204" pitchFamily="34" charset="0"/>
              </a:rPr>
              <a:t> 0.0 Disoriented,  </a:t>
            </a:r>
            <a:r>
              <a:rPr lang="en-CA" sz="2400" dirty="0">
                <a:solidFill>
                  <a:prstClr val="black"/>
                </a:solidFill>
                <a:cs typeface="Arial" panose="020B0604020202020204" pitchFamily="34" charset="0"/>
              </a:rPr>
              <a:t>if one or both are incorrect</a:t>
            </a:r>
            <a:endParaRPr lang="en-CA" sz="2400" b="1" dirty="0">
              <a:solidFill>
                <a:srgbClr val="00B050"/>
              </a:solidFill>
              <a:cs typeface="Arial" panose="020B0604020202020204" pitchFamily="34" charset="0"/>
            </a:endParaRPr>
          </a:p>
          <a:p>
            <a:pPr marL="342900" lvl="0" indent="-342900">
              <a:spcBef>
                <a:spcPct val="20000"/>
              </a:spcBef>
              <a:buClr>
                <a:srgbClr val="CC9900"/>
              </a:buClr>
              <a:buFont typeface="Wingdings" panose="05000000000000000000" pitchFamily="2" charset="2"/>
              <a:buChar char="§"/>
              <a:defRPr/>
            </a:pPr>
            <a:endParaRPr lang="en-CA" sz="2400" b="1" dirty="0">
              <a:solidFill>
                <a:prstClr val="black"/>
              </a:solidFill>
              <a:cs typeface="Arial" panose="020B0604020202020204" pitchFamily="34" charset="0"/>
            </a:endParaRPr>
          </a:p>
          <a:p>
            <a:pPr marL="0" lvl="0" indent="0">
              <a:spcBef>
                <a:spcPct val="20000"/>
              </a:spcBef>
              <a:buClr>
                <a:srgbClr val="CC9900"/>
              </a:buClr>
              <a:buNone/>
              <a:defRPr/>
            </a:pPr>
            <a:endParaRPr lang="en-US" sz="2400" b="1" i="1" dirty="0">
              <a:solidFill>
                <a:prstClr val="black"/>
              </a:solidFill>
              <a:cs typeface="Arial" panose="020B0604020202020204" pitchFamily="34" charset="0"/>
            </a:endParaRPr>
          </a:p>
          <a:p>
            <a:pPr marL="0" lvl="0" indent="0">
              <a:spcBef>
                <a:spcPct val="20000"/>
              </a:spcBef>
              <a:buClr>
                <a:srgbClr val="CC9900"/>
              </a:buClr>
              <a:buNone/>
              <a:defRPr/>
            </a:pPr>
            <a:endParaRPr lang="en-CA" sz="2400" b="1" i="1" dirty="0">
              <a:solidFill>
                <a:prstClr val="black"/>
              </a:solidFill>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650046" y="5002477"/>
            <a:ext cx="609653" cy="609653"/>
          </a:xfrm>
          <a:prstGeom prst="rect">
            <a:avLst/>
          </a:prstGeom>
        </p:spPr>
      </p:pic>
      <p:sp>
        <p:nvSpPr>
          <p:cNvPr id="3" name="TextBox 2"/>
          <p:cNvSpPr txBox="1"/>
          <p:nvPr/>
        </p:nvSpPr>
        <p:spPr>
          <a:xfrm>
            <a:off x="756662" y="4618052"/>
            <a:ext cx="10717583" cy="1138773"/>
          </a:xfrm>
          <a:prstGeom prst="rect">
            <a:avLst/>
          </a:prstGeom>
          <a:noFill/>
          <a:ln w="28575">
            <a:solidFill>
              <a:schemeClr val="tx1"/>
            </a:solidFill>
          </a:ln>
        </p:spPr>
        <p:txBody>
          <a:bodyPr wrap="square" rtlCol="0">
            <a:spAutoFit/>
          </a:bodyPr>
          <a:lstStyle/>
          <a:p>
            <a:pPr lvl="0">
              <a:spcBef>
                <a:spcPct val="20000"/>
              </a:spcBef>
              <a:buClr>
                <a:srgbClr val="CC9900"/>
              </a:buClr>
              <a:defRPr/>
            </a:pPr>
            <a:r>
              <a:rPr lang="en-CA" sz="2000" b="1" i="1" dirty="0">
                <a:solidFill>
                  <a:prstClr val="black"/>
                </a:solidFill>
                <a:cs typeface="Arial" panose="020B0604020202020204" pitchFamily="34" charset="0"/>
              </a:rPr>
              <a:t>Tips: </a:t>
            </a:r>
          </a:p>
          <a:p>
            <a:pPr marL="342900" indent="-342900">
              <a:spcBef>
                <a:spcPct val="20000"/>
              </a:spcBef>
              <a:buClr>
                <a:srgbClr val="CC9900"/>
              </a:buClr>
              <a:buFont typeface="Arial" panose="020B0604020202020204" pitchFamily="34" charset="0"/>
              <a:buChar char="•"/>
              <a:defRPr/>
            </a:pPr>
            <a:r>
              <a:rPr lang="en-CA" sz="2000" i="1" dirty="0">
                <a:solidFill>
                  <a:prstClr val="black"/>
                </a:solidFill>
                <a:cs typeface="Arial" panose="020B0604020202020204" pitchFamily="34" charset="0"/>
              </a:rPr>
              <a:t>Patient may write answers</a:t>
            </a:r>
          </a:p>
          <a:p>
            <a:pPr marL="342900" indent="-342900">
              <a:spcBef>
                <a:spcPct val="20000"/>
              </a:spcBef>
              <a:buClr>
                <a:srgbClr val="CC9900"/>
              </a:buClr>
              <a:buFont typeface="Arial" panose="020B0604020202020204" pitchFamily="34" charset="0"/>
              <a:buChar char="•"/>
              <a:defRPr/>
            </a:pPr>
            <a:r>
              <a:rPr lang="en-CA" sz="2000" i="1" dirty="0">
                <a:solidFill>
                  <a:prstClr val="black"/>
                </a:solidFill>
                <a:cs typeface="Arial" panose="020B0604020202020204" pitchFamily="34" charset="0"/>
              </a:rPr>
              <a:t>Do not ask patient day of the week or date of the month</a:t>
            </a:r>
          </a:p>
        </p:txBody>
      </p:sp>
    </p:spTree>
    <p:extLst>
      <p:ext uri="{BB962C8B-B14F-4D97-AF65-F5344CB8AC3E}">
        <p14:creationId xmlns:p14="http://schemas.microsoft.com/office/powerpoint/2010/main" val="261326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7752" y="332777"/>
            <a:ext cx="10515600" cy="1281096"/>
          </a:xfrm>
        </p:spPr>
        <p:txBody>
          <a:bodyPr>
            <a:normAutofit/>
          </a:bodyPr>
          <a:lstStyle/>
          <a:p>
            <a:r>
              <a:rPr lang="en-US" altLang="en-US" b="1" kern="0" dirty="0">
                <a:ea typeface="+mj-ea"/>
              </a:rPr>
              <a:t>Section A Mentation: Speech (Receptive)</a:t>
            </a:r>
            <a:endParaRPr lang="en-US" b="1" dirty="0">
              <a:ea typeface="+mj-ea"/>
            </a:endParaRPr>
          </a:p>
        </p:txBody>
      </p:sp>
      <p:sp>
        <p:nvSpPr>
          <p:cNvPr id="5" name="Content Placeholder 1"/>
          <p:cNvSpPr>
            <a:spLocks noGrp="1"/>
          </p:cNvSpPr>
          <p:nvPr>
            <p:ph idx="1"/>
          </p:nvPr>
        </p:nvSpPr>
        <p:spPr>
          <a:xfrm>
            <a:off x="337752" y="1407564"/>
            <a:ext cx="11780108" cy="4351338"/>
          </a:xfrm>
        </p:spPr>
        <p:txBody>
          <a:bodyPr>
            <a:normAutofit/>
          </a:bodyPr>
          <a:lstStyle/>
          <a:p>
            <a:pPr marL="0" lvl="0" indent="0">
              <a:lnSpc>
                <a:spcPct val="100000"/>
              </a:lnSpc>
              <a:spcBef>
                <a:spcPct val="20000"/>
              </a:spcBef>
              <a:buNone/>
              <a:defRPr/>
            </a:pPr>
            <a:r>
              <a:rPr lang="en-US" sz="2000" dirty="0">
                <a:solidFill>
                  <a:prstClr val="black"/>
                </a:solidFill>
                <a:cs typeface="Arial" panose="020B0604020202020204" pitchFamily="34" charset="0"/>
              </a:rPr>
              <a:t>Always begin with </a:t>
            </a:r>
            <a:r>
              <a:rPr lang="en-US" sz="2000" b="1" dirty="0">
                <a:solidFill>
                  <a:prstClr val="black"/>
                </a:solidFill>
                <a:cs typeface="Arial" panose="020B0604020202020204" pitchFamily="34" charset="0"/>
              </a:rPr>
              <a:t>Receptive Speech </a:t>
            </a:r>
            <a:r>
              <a:rPr lang="en-US" sz="2000" dirty="0">
                <a:solidFill>
                  <a:prstClr val="black"/>
                </a:solidFill>
                <a:cs typeface="Arial" panose="020B0604020202020204" pitchFamily="34" charset="0"/>
              </a:rPr>
              <a:t>assessment</a:t>
            </a:r>
            <a:endParaRPr lang="en-CA" sz="2000" dirty="0">
              <a:solidFill>
                <a:prstClr val="black"/>
              </a:solidFill>
              <a:cs typeface="Arial" panose="020B0604020202020204" pitchFamily="34" charset="0"/>
            </a:endParaRPr>
          </a:p>
          <a:p>
            <a:pPr marL="0" lvl="0" indent="0">
              <a:lnSpc>
                <a:spcPct val="100000"/>
              </a:lnSpc>
              <a:spcBef>
                <a:spcPct val="20000"/>
              </a:spcBef>
              <a:buNone/>
              <a:defRPr/>
            </a:pPr>
            <a:r>
              <a:rPr lang="en-CA" sz="2000" b="1" dirty="0">
                <a:solidFill>
                  <a:prstClr val="black"/>
                </a:solidFill>
                <a:cs typeface="Arial" panose="020B0604020202020204" pitchFamily="34" charset="0"/>
              </a:rPr>
              <a:t>Ask patient:</a:t>
            </a:r>
          </a:p>
          <a:p>
            <a:pPr lvl="0">
              <a:lnSpc>
                <a:spcPct val="100000"/>
              </a:lnSpc>
              <a:spcBef>
                <a:spcPct val="20000"/>
              </a:spcBef>
              <a:buClr>
                <a:srgbClr val="FFC000"/>
              </a:buClr>
              <a:buFont typeface="Wingdings" panose="05000000000000000000" pitchFamily="2" charset="2"/>
              <a:buChar char="§"/>
              <a:defRPr/>
            </a:pPr>
            <a:r>
              <a:rPr lang="en-CA" sz="2000" dirty="0">
                <a:solidFill>
                  <a:prstClr val="black"/>
                </a:solidFill>
                <a:cs typeface="Arial" panose="020B0604020202020204" pitchFamily="34" charset="0"/>
              </a:rPr>
              <a:t>To “close your eyes”</a:t>
            </a:r>
          </a:p>
          <a:p>
            <a:pPr lvl="0">
              <a:lnSpc>
                <a:spcPct val="100000"/>
              </a:lnSpc>
              <a:spcBef>
                <a:spcPct val="20000"/>
              </a:spcBef>
              <a:buClr>
                <a:srgbClr val="FFC000"/>
              </a:buClr>
              <a:buFont typeface="Wingdings" panose="05000000000000000000" pitchFamily="2" charset="2"/>
              <a:buChar char="§"/>
              <a:defRPr/>
            </a:pPr>
            <a:r>
              <a:rPr lang="en-CA" sz="2000" dirty="0">
                <a:solidFill>
                  <a:prstClr val="black"/>
                </a:solidFill>
                <a:cs typeface="Arial" panose="020B0604020202020204" pitchFamily="34" charset="0"/>
              </a:rPr>
              <a:t>To “point to the ceiling”</a:t>
            </a:r>
          </a:p>
          <a:p>
            <a:pPr lvl="0">
              <a:lnSpc>
                <a:spcPct val="100000"/>
              </a:lnSpc>
              <a:spcBef>
                <a:spcPct val="20000"/>
              </a:spcBef>
              <a:buClr>
                <a:srgbClr val="FFC000"/>
              </a:buClr>
              <a:buFont typeface="Wingdings" panose="05000000000000000000" pitchFamily="2" charset="2"/>
              <a:buChar char="§"/>
              <a:defRPr/>
            </a:pPr>
            <a:r>
              <a:rPr lang="en-US" sz="2000" dirty="0">
                <a:solidFill>
                  <a:prstClr val="black"/>
                </a:solidFill>
                <a:cs typeface="Arial" panose="020B0604020202020204" pitchFamily="34" charset="0"/>
              </a:rPr>
              <a:t>“Does a stone sink in water?”(not all organizations require this question)</a:t>
            </a:r>
            <a:endParaRPr lang="en-CA" sz="2000" dirty="0">
              <a:solidFill>
                <a:prstClr val="black"/>
              </a:solidFill>
              <a:cs typeface="Arial" panose="020B0604020202020204" pitchFamily="34" charset="0"/>
            </a:endParaRPr>
          </a:p>
          <a:p>
            <a:pPr marL="0" lvl="0" indent="0">
              <a:lnSpc>
                <a:spcPct val="100000"/>
              </a:lnSpc>
              <a:spcBef>
                <a:spcPct val="20000"/>
              </a:spcBef>
              <a:buClr>
                <a:srgbClr val="FFC000"/>
              </a:buClr>
              <a:buNone/>
              <a:defRPr/>
            </a:pPr>
            <a:r>
              <a:rPr lang="en-CA" sz="2000" b="1" u="sng" dirty="0">
                <a:solidFill>
                  <a:prstClr val="black"/>
                </a:solidFill>
                <a:cs typeface="Arial" panose="020B0604020202020204" pitchFamily="34" charset="0"/>
              </a:rPr>
              <a:t>Score</a:t>
            </a:r>
          </a:p>
          <a:p>
            <a:pPr>
              <a:lnSpc>
                <a:spcPct val="100000"/>
              </a:lnSpc>
              <a:spcBef>
                <a:spcPct val="20000"/>
              </a:spcBef>
              <a:buClr>
                <a:srgbClr val="FFC000"/>
              </a:buClr>
              <a:buFont typeface="Wingdings" panose="05000000000000000000" pitchFamily="2" charset="2"/>
              <a:buChar char="§"/>
              <a:defRPr/>
            </a:pPr>
            <a:r>
              <a:rPr lang="en-CA" sz="2000" b="1" dirty="0">
                <a:solidFill>
                  <a:srgbClr val="00B050"/>
                </a:solidFill>
                <a:cs typeface="Arial" panose="020B0604020202020204" pitchFamily="34" charset="0"/>
              </a:rPr>
              <a:t>0.0</a:t>
            </a:r>
            <a:r>
              <a:rPr lang="en-CA" sz="2000" dirty="0">
                <a:solidFill>
                  <a:prstClr val="black"/>
                </a:solidFill>
                <a:cs typeface="Arial" panose="020B0604020202020204" pitchFamily="34" charset="0"/>
              </a:rPr>
              <a:t> if the patient responds incorrectly to </a:t>
            </a:r>
            <a:r>
              <a:rPr lang="en-CA" sz="2000" u="sng" dirty="0">
                <a:solidFill>
                  <a:prstClr val="black"/>
                </a:solidFill>
                <a:cs typeface="Arial" panose="020B0604020202020204" pitchFamily="34" charset="0"/>
              </a:rPr>
              <a:t>any</a:t>
            </a:r>
            <a:r>
              <a:rPr lang="en-CA" sz="2000" dirty="0">
                <a:solidFill>
                  <a:prstClr val="black"/>
                </a:solidFill>
                <a:cs typeface="Arial" panose="020B0604020202020204" pitchFamily="34" charset="0"/>
              </a:rPr>
              <a:t> of the above and </a:t>
            </a:r>
            <a:r>
              <a:rPr lang="en-CA" sz="2000" b="1" dirty="0">
                <a:solidFill>
                  <a:prstClr val="black"/>
                </a:solidFill>
                <a:cs typeface="Arial" panose="020B0604020202020204" pitchFamily="34" charset="0"/>
              </a:rPr>
              <a:t>go to Section A2 Motor Response: Receptive Deficit Present</a:t>
            </a:r>
            <a:r>
              <a:rPr lang="en-CA" sz="2000" dirty="0">
                <a:solidFill>
                  <a:prstClr val="black"/>
                </a:solidFill>
                <a:cs typeface="Arial" panose="020B0604020202020204" pitchFamily="34" charset="0"/>
              </a:rPr>
              <a:t>.</a:t>
            </a:r>
          </a:p>
          <a:p>
            <a:pPr>
              <a:lnSpc>
                <a:spcPct val="100000"/>
              </a:lnSpc>
              <a:spcBef>
                <a:spcPct val="20000"/>
              </a:spcBef>
              <a:buClr>
                <a:srgbClr val="FFC000"/>
              </a:buClr>
              <a:buFont typeface="Wingdings" panose="05000000000000000000" pitchFamily="2" charset="2"/>
              <a:buChar char="§"/>
              <a:defRPr/>
            </a:pPr>
            <a:r>
              <a:rPr lang="en-US" sz="2000" dirty="0">
                <a:solidFill>
                  <a:prstClr val="black"/>
                </a:solidFill>
                <a:cs typeface="Arial" panose="020B0604020202020204" pitchFamily="34" charset="0"/>
              </a:rPr>
              <a:t>If the patient responds correctly to </a:t>
            </a:r>
            <a:r>
              <a:rPr lang="en-US" sz="2000" u="sng" dirty="0">
                <a:solidFill>
                  <a:prstClr val="black"/>
                </a:solidFill>
                <a:cs typeface="Arial" panose="020B0604020202020204" pitchFamily="34" charset="0"/>
              </a:rPr>
              <a:t>all</a:t>
            </a:r>
            <a:r>
              <a:rPr lang="en-US" sz="2000" dirty="0">
                <a:solidFill>
                  <a:prstClr val="black"/>
                </a:solidFill>
                <a:cs typeface="Arial" panose="020B0604020202020204" pitchFamily="34" charset="0"/>
              </a:rPr>
              <a:t> of the above </a:t>
            </a:r>
            <a:r>
              <a:rPr lang="en-US" sz="2000" b="1" dirty="0">
                <a:solidFill>
                  <a:prstClr val="black"/>
                </a:solidFill>
                <a:cs typeface="Arial" panose="020B0604020202020204" pitchFamily="34" charset="0"/>
              </a:rPr>
              <a:t>proceed to Expressive Speech </a:t>
            </a:r>
            <a:r>
              <a:rPr lang="en-US" sz="2000" dirty="0">
                <a:solidFill>
                  <a:prstClr val="black"/>
                </a:solidFill>
                <a:cs typeface="Arial" panose="020B0604020202020204" pitchFamily="34" charset="0"/>
              </a:rPr>
              <a:t>Assessment </a:t>
            </a:r>
            <a:endParaRPr lang="en-CA" sz="2000" dirty="0">
              <a:solidFill>
                <a:prstClr val="black"/>
              </a:solidFill>
              <a:cs typeface="Arial" panose="020B0604020202020204" pitchFamily="34" charset="0"/>
            </a:endParaRPr>
          </a:p>
          <a:p>
            <a:pPr marL="0" lvl="0" indent="0" algn="ctr">
              <a:lnSpc>
                <a:spcPct val="100000"/>
              </a:lnSpc>
              <a:spcBef>
                <a:spcPct val="20000"/>
              </a:spcBef>
              <a:buNone/>
              <a:defRPr/>
            </a:pPr>
            <a:r>
              <a:rPr lang="en-CA" sz="2000" dirty="0">
                <a:solidFill>
                  <a:prstClr val="black"/>
                </a:solidFill>
                <a:cs typeface="Arial" panose="020B0604020202020204" pitchFamily="34" charset="0"/>
              </a:rPr>
              <a:t>     </a:t>
            </a:r>
            <a:endParaRPr lang="en-US" sz="1800" dirty="0"/>
          </a:p>
        </p:txBody>
      </p:sp>
      <p:pic>
        <p:nvPicPr>
          <p:cNvPr id="6" name="Picture 5"/>
          <p:cNvPicPr>
            <a:picLocks noChangeAspect="1"/>
          </p:cNvPicPr>
          <p:nvPr/>
        </p:nvPicPr>
        <p:blipFill>
          <a:blip r:embed="rId2"/>
          <a:stretch>
            <a:fillRect/>
          </a:stretch>
        </p:blipFill>
        <p:spPr>
          <a:xfrm>
            <a:off x="9534752" y="5446135"/>
            <a:ext cx="597460" cy="597460"/>
          </a:xfrm>
          <a:prstGeom prst="rect">
            <a:avLst/>
          </a:prstGeom>
        </p:spPr>
      </p:pic>
      <p:sp>
        <p:nvSpPr>
          <p:cNvPr id="7" name="TextBox 6"/>
          <p:cNvSpPr txBox="1"/>
          <p:nvPr/>
        </p:nvSpPr>
        <p:spPr>
          <a:xfrm>
            <a:off x="1463078" y="5189515"/>
            <a:ext cx="9255960" cy="1138773"/>
          </a:xfrm>
          <a:prstGeom prst="rect">
            <a:avLst/>
          </a:prstGeom>
          <a:noFill/>
          <a:ln w="28575">
            <a:solidFill>
              <a:schemeClr val="tx1"/>
            </a:solidFill>
          </a:ln>
        </p:spPr>
        <p:txBody>
          <a:bodyPr wrap="square" rtlCol="0">
            <a:spAutoFit/>
          </a:bodyPr>
          <a:lstStyle/>
          <a:p>
            <a:pPr lvl="0">
              <a:spcBef>
                <a:spcPct val="20000"/>
              </a:spcBef>
              <a:buClr>
                <a:srgbClr val="CC9900"/>
              </a:buClr>
              <a:defRPr/>
            </a:pPr>
            <a:r>
              <a:rPr lang="en-CA" sz="2000" b="1" i="1" dirty="0">
                <a:solidFill>
                  <a:prstClr val="black"/>
                </a:solidFill>
                <a:cs typeface="Arial" panose="020B0604020202020204" pitchFamily="34" charset="0"/>
              </a:rPr>
              <a:t>Tips: </a:t>
            </a:r>
          </a:p>
          <a:p>
            <a:pPr marL="342900" lvl="0" indent="-342900">
              <a:spcBef>
                <a:spcPct val="20000"/>
              </a:spcBef>
              <a:buClr>
                <a:srgbClr val="CC9900"/>
              </a:buClr>
              <a:buFont typeface="Arial" panose="020B0604020202020204" pitchFamily="34" charset="0"/>
              <a:buChar char="•"/>
              <a:defRPr/>
            </a:pPr>
            <a:r>
              <a:rPr lang="en-CA" sz="2000" i="1" dirty="0">
                <a:solidFill>
                  <a:prstClr val="black"/>
                </a:solidFill>
                <a:cs typeface="Arial" panose="020B0604020202020204" pitchFamily="34" charset="0"/>
              </a:rPr>
              <a:t>Always begin with Receptive Speech assessment.</a:t>
            </a:r>
          </a:p>
          <a:p>
            <a:pPr marL="342900" lvl="0" indent="-342900">
              <a:spcBef>
                <a:spcPct val="20000"/>
              </a:spcBef>
              <a:buClr>
                <a:srgbClr val="CC9900"/>
              </a:buClr>
              <a:buFont typeface="Arial" panose="020B0604020202020204" pitchFamily="34" charset="0"/>
              <a:buChar char="•"/>
              <a:defRPr/>
            </a:pPr>
            <a:r>
              <a:rPr lang="en-CA" sz="2000" i="1" dirty="0">
                <a:solidFill>
                  <a:prstClr val="black"/>
                </a:solidFill>
                <a:cs typeface="Arial" panose="020B0604020202020204" pitchFamily="34" charset="0"/>
              </a:rPr>
              <a:t>Do not prompt by gesturing with face or hands</a:t>
            </a:r>
          </a:p>
        </p:txBody>
      </p:sp>
      <p:pic>
        <p:nvPicPr>
          <p:cNvPr id="8" name="Picture 8"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8767" y="1566248"/>
            <a:ext cx="1082534" cy="12655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stone"/>
          <p:cNvPicPr>
            <a:picLocks noChangeAspect="1" noChangeArrowheads="1"/>
          </p:cNvPicPr>
          <p:nvPr/>
        </p:nvPicPr>
        <p:blipFill>
          <a:blip r:embed="rId4">
            <a:extLst>
              <a:ext uri="{28A0092B-C50C-407E-A947-70E740481C1C}">
                <a14:useLocalDpi xmlns:a14="http://schemas.microsoft.com/office/drawing/2010/main" val="0"/>
              </a:ext>
            </a:extLst>
          </a:blip>
          <a:srcRect t="17894" r="45772" b="4523"/>
          <a:stretch>
            <a:fillRect/>
          </a:stretch>
        </p:blipFill>
        <p:spPr bwMode="auto">
          <a:xfrm>
            <a:off x="10340604" y="1202138"/>
            <a:ext cx="1208683" cy="1629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1058" y="1898566"/>
            <a:ext cx="2372637" cy="9332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51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31ECEE-31F1-4143-8A52-C5A1CDFCC9A4}"/>
              </a:ext>
            </a:extLst>
          </p:cNvPr>
          <p:cNvSpPr>
            <a:spLocks noGrp="1"/>
          </p:cNvSpPr>
          <p:nvPr>
            <p:ph type="title"/>
          </p:nvPr>
        </p:nvSpPr>
        <p:spPr>
          <a:xfrm>
            <a:off x="286265" y="336819"/>
            <a:ext cx="10515600" cy="1281096"/>
          </a:xfrm>
        </p:spPr>
        <p:txBody>
          <a:bodyPr>
            <a:normAutofit/>
          </a:bodyPr>
          <a:lstStyle/>
          <a:p>
            <a:r>
              <a:rPr lang="en-US" altLang="en-US" b="1" kern="0" dirty="0">
                <a:ea typeface="+mj-ea"/>
              </a:rPr>
              <a:t>Section A Mentation: Speech (Expressive)</a:t>
            </a:r>
            <a:endParaRPr lang="en-US" b="1" dirty="0"/>
          </a:p>
        </p:txBody>
      </p:sp>
      <p:sp>
        <p:nvSpPr>
          <p:cNvPr id="5" name="Content Placeholder 2">
            <a:extLst>
              <a:ext uri="{FF2B5EF4-FFF2-40B4-BE49-F238E27FC236}">
                <a16:creationId xmlns:a16="http://schemas.microsoft.com/office/drawing/2014/main" id="{1C5A5171-F13F-ED49-893F-D821A58E206D}"/>
              </a:ext>
            </a:extLst>
          </p:cNvPr>
          <p:cNvSpPr>
            <a:spLocks noGrp="1"/>
          </p:cNvSpPr>
          <p:nvPr>
            <p:ph idx="1"/>
          </p:nvPr>
        </p:nvSpPr>
        <p:spPr>
          <a:xfrm>
            <a:off x="370389" y="1447409"/>
            <a:ext cx="11557999" cy="4351338"/>
          </a:xfrm>
        </p:spPr>
        <p:txBody>
          <a:bodyPr>
            <a:normAutofit fontScale="92500" lnSpcReduction="10000"/>
          </a:bodyPr>
          <a:lstStyle/>
          <a:p>
            <a:pPr marL="0" lvl="0" indent="0">
              <a:lnSpc>
                <a:spcPct val="100000"/>
              </a:lnSpc>
              <a:spcBef>
                <a:spcPct val="20000"/>
              </a:spcBef>
              <a:buNone/>
              <a:defRPr/>
            </a:pPr>
            <a:r>
              <a:rPr lang="en-CA" sz="2000" b="1" dirty="0">
                <a:solidFill>
                  <a:prstClr val="black"/>
                </a:solidFill>
                <a:cs typeface="Arial" panose="020B0604020202020204" pitchFamily="34" charset="0"/>
              </a:rPr>
              <a:t>Present patient </a:t>
            </a:r>
            <a:r>
              <a:rPr lang="en-CA" sz="2000" dirty="0">
                <a:solidFill>
                  <a:prstClr val="black"/>
                </a:solidFill>
                <a:cs typeface="Arial" panose="020B0604020202020204" pitchFamily="34" charset="0"/>
              </a:rPr>
              <a:t>with 3 items (one at a time - watch, key, pen) and </a:t>
            </a:r>
            <a:r>
              <a:rPr lang="en-CA" sz="2000" b="1" dirty="0">
                <a:solidFill>
                  <a:prstClr val="black"/>
                </a:solidFill>
                <a:cs typeface="Arial" panose="020B0604020202020204" pitchFamily="34" charset="0"/>
              </a:rPr>
              <a:t>ask patient</a:t>
            </a:r>
            <a:r>
              <a:rPr lang="en-CA" sz="2000" dirty="0">
                <a:solidFill>
                  <a:prstClr val="black"/>
                </a:solidFill>
                <a:cs typeface="Arial" panose="020B0604020202020204" pitchFamily="34" charset="0"/>
              </a:rPr>
              <a:t> to:</a:t>
            </a:r>
          </a:p>
          <a:p>
            <a:pPr marL="685800" indent="-342900">
              <a:lnSpc>
                <a:spcPct val="100000"/>
              </a:lnSpc>
              <a:spcBef>
                <a:spcPct val="20000"/>
              </a:spcBef>
              <a:buClr>
                <a:srgbClr val="FFC000"/>
              </a:buClr>
              <a:buFont typeface="Wingdings" panose="05000000000000000000" pitchFamily="2" charset="2"/>
              <a:buChar char="§"/>
              <a:defRPr/>
            </a:pPr>
            <a:r>
              <a:rPr lang="en-CA" sz="2000" dirty="0">
                <a:solidFill>
                  <a:prstClr val="black"/>
                </a:solidFill>
                <a:cs typeface="Arial" panose="020B0604020202020204" pitchFamily="34" charset="0"/>
              </a:rPr>
              <a:t> First identify each item and then identify use of object</a:t>
            </a:r>
          </a:p>
          <a:p>
            <a:pPr marL="0" lvl="0" indent="0">
              <a:lnSpc>
                <a:spcPct val="100000"/>
              </a:lnSpc>
              <a:spcBef>
                <a:spcPct val="20000"/>
              </a:spcBef>
              <a:buNone/>
              <a:defRPr/>
            </a:pPr>
            <a:endParaRPr lang="en-CA" sz="2000" b="1" u="sng" dirty="0">
              <a:solidFill>
                <a:prstClr val="black"/>
              </a:solidFill>
              <a:cs typeface="Arial" panose="020B0604020202020204" pitchFamily="34" charset="0"/>
            </a:endParaRPr>
          </a:p>
          <a:p>
            <a:pPr marL="0" lvl="0" indent="0">
              <a:lnSpc>
                <a:spcPct val="100000"/>
              </a:lnSpc>
              <a:spcBef>
                <a:spcPct val="20000"/>
              </a:spcBef>
              <a:buNone/>
              <a:defRPr/>
            </a:pPr>
            <a:endParaRPr lang="en-CA" sz="2000" b="1" u="sng" dirty="0">
              <a:solidFill>
                <a:prstClr val="black"/>
              </a:solidFill>
              <a:cs typeface="Arial" panose="020B0604020202020204" pitchFamily="34" charset="0"/>
            </a:endParaRPr>
          </a:p>
          <a:p>
            <a:pPr marL="0" lvl="0" indent="0">
              <a:lnSpc>
                <a:spcPct val="100000"/>
              </a:lnSpc>
              <a:spcBef>
                <a:spcPct val="20000"/>
              </a:spcBef>
              <a:buNone/>
              <a:defRPr/>
            </a:pPr>
            <a:endParaRPr lang="en-CA" sz="2000" b="1" u="sng" dirty="0">
              <a:solidFill>
                <a:prstClr val="black"/>
              </a:solidFill>
              <a:cs typeface="Arial" panose="020B0604020202020204" pitchFamily="34" charset="0"/>
            </a:endParaRPr>
          </a:p>
          <a:p>
            <a:pPr marL="0" lvl="0" indent="0">
              <a:lnSpc>
                <a:spcPct val="100000"/>
              </a:lnSpc>
              <a:spcBef>
                <a:spcPct val="20000"/>
              </a:spcBef>
              <a:buNone/>
              <a:defRPr/>
            </a:pPr>
            <a:endParaRPr lang="en-CA" sz="2000" b="1" u="sng" dirty="0">
              <a:solidFill>
                <a:prstClr val="black"/>
              </a:solidFill>
              <a:cs typeface="Arial" panose="020B0604020202020204" pitchFamily="34" charset="0"/>
            </a:endParaRPr>
          </a:p>
          <a:p>
            <a:pPr marL="0" lvl="0" indent="0">
              <a:lnSpc>
                <a:spcPct val="100000"/>
              </a:lnSpc>
              <a:spcBef>
                <a:spcPct val="20000"/>
              </a:spcBef>
              <a:buNone/>
              <a:defRPr/>
            </a:pPr>
            <a:r>
              <a:rPr lang="en-CA" sz="2000" b="1" u="sng" dirty="0">
                <a:solidFill>
                  <a:prstClr val="black"/>
                </a:solidFill>
                <a:cs typeface="Arial" panose="020B0604020202020204" pitchFamily="34" charset="0"/>
              </a:rPr>
              <a:t>Score</a:t>
            </a:r>
          </a:p>
          <a:p>
            <a:pPr>
              <a:lnSpc>
                <a:spcPct val="100000"/>
              </a:lnSpc>
              <a:spcBef>
                <a:spcPct val="20000"/>
              </a:spcBef>
              <a:buClr>
                <a:srgbClr val="FFC000"/>
              </a:buClr>
              <a:buFont typeface="Wingdings" panose="05000000000000000000" pitchFamily="2" charset="2"/>
              <a:buChar char="§"/>
              <a:defRPr/>
            </a:pPr>
            <a:r>
              <a:rPr lang="en-CA" sz="2000" b="1" dirty="0">
                <a:solidFill>
                  <a:srgbClr val="00B050"/>
                </a:solidFill>
                <a:cs typeface="Arial" panose="020B0604020202020204" pitchFamily="34" charset="0"/>
              </a:rPr>
              <a:t>1.0 Normal Speech </a:t>
            </a:r>
            <a:r>
              <a:rPr lang="en-CA" sz="2000" dirty="0">
                <a:solidFill>
                  <a:prstClr val="black"/>
                </a:solidFill>
                <a:cs typeface="Arial" panose="020B0604020202020204" pitchFamily="34" charset="0"/>
              </a:rPr>
              <a:t>if patient identifies each item </a:t>
            </a:r>
            <a:r>
              <a:rPr lang="en-CA" sz="2000" b="1" dirty="0">
                <a:solidFill>
                  <a:prstClr val="black"/>
                </a:solidFill>
                <a:cs typeface="Arial" panose="020B0604020202020204" pitchFamily="34" charset="0"/>
              </a:rPr>
              <a:t>AND</a:t>
            </a:r>
            <a:r>
              <a:rPr lang="en-CA" sz="2000" dirty="0">
                <a:solidFill>
                  <a:prstClr val="black"/>
                </a:solidFill>
                <a:cs typeface="Arial" panose="020B0604020202020204" pitchFamily="34" charset="0"/>
              </a:rPr>
              <a:t> its use</a:t>
            </a:r>
            <a:r>
              <a:rPr lang="en-CA" sz="2000" b="1" dirty="0">
                <a:solidFill>
                  <a:srgbClr val="00B050"/>
                </a:solidFill>
                <a:cs typeface="Arial" panose="020B0604020202020204" pitchFamily="34" charset="0"/>
              </a:rPr>
              <a:t> </a:t>
            </a:r>
            <a:r>
              <a:rPr lang="en-CA" sz="2000" dirty="0">
                <a:cs typeface="Arial" panose="020B0604020202020204" pitchFamily="34" charset="0"/>
              </a:rPr>
              <a:t>(intelligible slurred speech record “SL”) and</a:t>
            </a:r>
            <a:r>
              <a:rPr lang="en-CA" sz="2000" b="1" dirty="0">
                <a:solidFill>
                  <a:srgbClr val="00B050"/>
                </a:solidFill>
                <a:cs typeface="Arial" panose="020B0604020202020204" pitchFamily="34" charset="0"/>
              </a:rPr>
              <a:t> </a:t>
            </a:r>
            <a:r>
              <a:rPr lang="en-CA" sz="2000" dirty="0"/>
              <a:t>Go to </a:t>
            </a:r>
            <a:r>
              <a:rPr lang="en-CA" sz="2000" b="1" dirty="0"/>
              <a:t>Section A1: Motor Function: No Receptive Deficit</a:t>
            </a:r>
            <a:r>
              <a:rPr lang="en-CA" sz="2000" dirty="0"/>
              <a:t> </a:t>
            </a:r>
            <a:endParaRPr lang="en-CA" sz="2000" b="1" dirty="0"/>
          </a:p>
          <a:p>
            <a:pPr>
              <a:lnSpc>
                <a:spcPct val="100000"/>
              </a:lnSpc>
              <a:spcBef>
                <a:spcPct val="20000"/>
              </a:spcBef>
              <a:buClr>
                <a:srgbClr val="FFC000"/>
              </a:buClr>
              <a:buFont typeface="Wingdings" panose="05000000000000000000" pitchFamily="2" charset="2"/>
              <a:buChar char="§"/>
              <a:defRPr/>
            </a:pPr>
            <a:r>
              <a:rPr lang="en-CA" sz="2000" b="1" dirty="0">
                <a:solidFill>
                  <a:srgbClr val="00B050"/>
                </a:solidFill>
                <a:cs typeface="Arial" panose="020B0604020202020204" pitchFamily="34" charset="0"/>
              </a:rPr>
              <a:t>0.5 Expressive Deficit </a:t>
            </a:r>
            <a:r>
              <a:rPr lang="en-CA" sz="2000" dirty="0">
                <a:solidFill>
                  <a:prstClr val="black"/>
                </a:solidFill>
                <a:cs typeface="Arial" panose="020B0604020202020204" pitchFamily="34" charset="0"/>
              </a:rPr>
              <a:t>if patient </a:t>
            </a:r>
            <a:r>
              <a:rPr lang="en-CA" sz="2000" b="1" dirty="0">
                <a:solidFill>
                  <a:prstClr val="black"/>
                </a:solidFill>
                <a:cs typeface="Arial" panose="020B0604020202020204" pitchFamily="34" charset="0"/>
              </a:rPr>
              <a:t>unable to identify and state use</a:t>
            </a:r>
            <a:r>
              <a:rPr lang="en-CA" sz="2000" dirty="0">
                <a:solidFill>
                  <a:prstClr val="black"/>
                </a:solidFill>
                <a:cs typeface="Arial" panose="020B0604020202020204" pitchFamily="34" charset="0"/>
              </a:rPr>
              <a:t> of all objects</a:t>
            </a:r>
            <a:r>
              <a:rPr lang="en-CA" sz="2000" b="1" dirty="0">
                <a:solidFill>
                  <a:srgbClr val="00B050"/>
                </a:solidFill>
                <a:cs typeface="Arial" panose="020B0604020202020204" pitchFamily="34" charset="0"/>
              </a:rPr>
              <a:t> </a:t>
            </a:r>
            <a:r>
              <a:rPr lang="en-CA" sz="2000" dirty="0">
                <a:cs typeface="Arial" panose="020B0604020202020204" pitchFamily="34" charset="0"/>
              </a:rPr>
              <a:t>and</a:t>
            </a:r>
            <a:r>
              <a:rPr lang="en-CA" sz="2000" b="1" dirty="0">
                <a:solidFill>
                  <a:srgbClr val="00B050"/>
                </a:solidFill>
                <a:cs typeface="Arial" panose="020B0604020202020204" pitchFamily="34" charset="0"/>
              </a:rPr>
              <a:t> </a:t>
            </a:r>
            <a:r>
              <a:rPr lang="en-CA" sz="2000" dirty="0"/>
              <a:t>Go to </a:t>
            </a:r>
            <a:r>
              <a:rPr lang="en-CA" sz="2000" b="1" dirty="0"/>
              <a:t>Section A1: Motor Function: No Receptive Deficit</a:t>
            </a:r>
          </a:p>
          <a:p>
            <a:pPr>
              <a:lnSpc>
                <a:spcPct val="100000"/>
              </a:lnSpc>
              <a:spcBef>
                <a:spcPct val="20000"/>
              </a:spcBef>
              <a:defRPr/>
            </a:pPr>
            <a:endParaRPr lang="en-CA" sz="2000" b="1" dirty="0">
              <a:solidFill>
                <a:srgbClr val="00B050"/>
              </a:solidFill>
              <a:cs typeface="Arial" panose="020B0604020202020204" pitchFamily="34" charset="0"/>
            </a:endParaRPr>
          </a:p>
          <a:p>
            <a:pPr marL="969963" lvl="0" indent="-969963">
              <a:lnSpc>
                <a:spcPct val="100000"/>
              </a:lnSpc>
              <a:spcBef>
                <a:spcPct val="20000"/>
              </a:spcBef>
              <a:buNone/>
              <a:defRPr/>
            </a:pPr>
            <a:r>
              <a:rPr lang="en-CA" sz="2000" dirty="0">
                <a:solidFill>
                  <a:prstClr val="black"/>
                </a:solidFill>
                <a:cs typeface="Arial" panose="020B0604020202020204" pitchFamily="34" charset="0"/>
              </a:rPr>
              <a:t>           </a:t>
            </a:r>
          </a:p>
          <a:p>
            <a:pPr marL="969963" lvl="0" indent="-969963" algn="ctr">
              <a:lnSpc>
                <a:spcPct val="100000"/>
              </a:lnSpc>
              <a:spcBef>
                <a:spcPct val="20000"/>
              </a:spcBef>
              <a:buNone/>
              <a:defRPr/>
            </a:pPr>
            <a:r>
              <a:rPr lang="en-CA" sz="1800" b="1" i="1" dirty="0">
                <a:solidFill>
                  <a:prstClr val="black"/>
                </a:solidFill>
                <a:cs typeface="Arial" panose="020B0604020202020204" pitchFamily="34" charset="0"/>
              </a:rPr>
              <a:t>          </a:t>
            </a:r>
            <a:endParaRPr lang="en-CA" sz="1800" dirty="0">
              <a:solidFill>
                <a:prstClr val="black"/>
              </a:solidFill>
              <a:cs typeface="Arial" panose="020B0604020202020204" pitchFamily="34" charset="0"/>
            </a:endParaRPr>
          </a:p>
        </p:txBody>
      </p:sp>
      <p:sp>
        <p:nvSpPr>
          <p:cNvPr id="7" name="TextBox 6"/>
          <p:cNvSpPr txBox="1"/>
          <p:nvPr/>
        </p:nvSpPr>
        <p:spPr>
          <a:xfrm>
            <a:off x="1399701" y="5510022"/>
            <a:ext cx="9297796" cy="769441"/>
          </a:xfrm>
          <a:prstGeom prst="rect">
            <a:avLst/>
          </a:prstGeom>
          <a:noFill/>
          <a:ln w="28575">
            <a:solidFill>
              <a:schemeClr val="tx1"/>
            </a:solidFill>
          </a:ln>
        </p:spPr>
        <p:txBody>
          <a:bodyPr wrap="square" rtlCol="0">
            <a:spAutoFit/>
          </a:bodyPr>
          <a:lstStyle/>
          <a:p>
            <a:pPr lvl="0">
              <a:spcBef>
                <a:spcPct val="20000"/>
              </a:spcBef>
              <a:buClr>
                <a:srgbClr val="CC9900"/>
              </a:buClr>
              <a:defRPr/>
            </a:pPr>
            <a:r>
              <a:rPr lang="en-CA" sz="2000" b="1" i="1" dirty="0">
                <a:solidFill>
                  <a:prstClr val="black"/>
                </a:solidFill>
                <a:cs typeface="Arial" panose="020B0604020202020204" pitchFamily="34" charset="0"/>
              </a:rPr>
              <a:t>Tips: </a:t>
            </a:r>
          </a:p>
          <a:p>
            <a:pPr marL="342900" indent="-342900">
              <a:spcBef>
                <a:spcPct val="20000"/>
              </a:spcBef>
              <a:buClr>
                <a:srgbClr val="CC9900"/>
              </a:buClr>
              <a:buFont typeface="Arial" panose="020B0604020202020204" pitchFamily="34" charset="0"/>
              <a:buChar char="•"/>
              <a:defRPr/>
            </a:pPr>
            <a:r>
              <a:rPr lang="en-CA" sz="2000" i="1" dirty="0">
                <a:solidFill>
                  <a:prstClr val="black"/>
                </a:solidFill>
                <a:cs typeface="Arial" panose="020B0604020202020204" pitchFamily="34" charset="0"/>
              </a:rPr>
              <a:t>If answers CORRECT but slurred, document Normal &amp; put SL in the box.</a:t>
            </a:r>
            <a:endParaRPr lang="en-CA" sz="2000" dirty="0">
              <a:solidFill>
                <a:prstClr val="black"/>
              </a:solidFill>
              <a:cs typeface="Arial" panose="020B0604020202020204" pitchFamily="34" charset="0"/>
            </a:endParaRPr>
          </a:p>
        </p:txBody>
      </p:sp>
      <p:pic>
        <p:nvPicPr>
          <p:cNvPr id="8" name="Picture 7"/>
          <p:cNvPicPr>
            <a:picLocks noChangeAspect="1"/>
          </p:cNvPicPr>
          <p:nvPr/>
        </p:nvPicPr>
        <p:blipFill>
          <a:blip r:embed="rId2"/>
          <a:stretch>
            <a:fillRect/>
          </a:stretch>
        </p:blipFill>
        <p:spPr>
          <a:xfrm>
            <a:off x="9528606" y="5589915"/>
            <a:ext cx="609653" cy="609653"/>
          </a:xfrm>
          <a:prstGeom prst="rect">
            <a:avLst/>
          </a:prstGeom>
        </p:spPr>
      </p:pic>
      <p:pic>
        <p:nvPicPr>
          <p:cNvPr id="9" name="Picture 4" descr="livescribe_pen_600_dpi_ps_1__Fost328x350"/>
          <p:cNvPicPr>
            <a:picLocks noChangeAspect="1" noChangeArrowheads="1"/>
          </p:cNvPicPr>
          <p:nvPr/>
        </p:nvPicPr>
        <p:blipFill>
          <a:blip r:embed="rId3"/>
          <a:srcRect/>
          <a:stretch>
            <a:fillRect/>
          </a:stretch>
        </p:blipFill>
        <p:spPr bwMode="auto">
          <a:xfrm>
            <a:off x="7019605" y="2269684"/>
            <a:ext cx="1094965" cy="1170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watch%2520small">
            <a:hlinkClick r:id="rId4"/>
          </p:cNvPr>
          <p:cNvPicPr>
            <a:picLocks noChangeAspect="1" noChangeArrowheads="1"/>
          </p:cNvPicPr>
          <p:nvPr/>
        </p:nvPicPr>
        <p:blipFill>
          <a:blip r:embed="rId5"/>
          <a:srcRect/>
          <a:stretch>
            <a:fillRect/>
          </a:stretch>
        </p:blipFill>
        <p:spPr bwMode="auto">
          <a:xfrm>
            <a:off x="2001398" y="2269684"/>
            <a:ext cx="1617967" cy="1221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key"/>
          <p:cNvPicPr>
            <a:picLocks noChangeAspect="1" noChangeArrowheads="1"/>
          </p:cNvPicPr>
          <p:nvPr/>
        </p:nvPicPr>
        <p:blipFill>
          <a:blip r:embed="rId6"/>
          <a:srcRect/>
          <a:stretch>
            <a:fillRect/>
          </a:stretch>
        </p:blipFill>
        <p:spPr bwMode="auto">
          <a:xfrm>
            <a:off x="4219313" y="2399877"/>
            <a:ext cx="2102022" cy="96143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66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88915" y="383954"/>
            <a:ext cx="10813026" cy="128109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90000"/>
          </a:bodyPr>
          <a:lstStyle/>
          <a:p>
            <a:pPr algn="ctr">
              <a:defRPr/>
            </a:pPr>
            <a:r>
              <a:rPr lang="en-US" altLang="en-US" b="1" kern="0" dirty="0"/>
              <a:t>Section A1 Motor Function: No Receptive Deficit </a:t>
            </a:r>
            <a:br>
              <a:rPr lang="en-US" altLang="en-US" b="1" kern="0" dirty="0"/>
            </a:br>
            <a:r>
              <a:rPr lang="en-US" altLang="en-US" b="1" kern="0" dirty="0">
                <a:solidFill>
                  <a:srgbClr val="FF0000"/>
                </a:solidFill>
              </a:rPr>
              <a:t>OR</a:t>
            </a:r>
            <a:r>
              <a:rPr lang="en-US" altLang="en-US" b="1" kern="0" dirty="0"/>
              <a:t> </a:t>
            </a:r>
            <a:br>
              <a:rPr lang="en-US" altLang="en-US" b="1" kern="0" dirty="0"/>
            </a:br>
            <a:r>
              <a:rPr lang="en-US" altLang="en-US" b="1" kern="0" dirty="0"/>
              <a:t>Section A2 Motor Response: Receptive Deficit Present</a:t>
            </a:r>
            <a:endParaRPr lang="en-US" dirty="0">
              <a:ea typeface="ＭＳ Ｐゴシック" pitchFamily="-111" charset="-128"/>
            </a:endParaRPr>
          </a:p>
        </p:txBody>
      </p:sp>
      <p:sp>
        <p:nvSpPr>
          <p:cNvPr id="80899" name="Rectangle 3"/>
          <p:cNvSpPr>
            <a:spLocks noGrp="1" noChangeArrowheads="1"/>
          </p:cNvSpPr>
          <p:nvPr>
            <p:ph type="body" idx="1"/>
          </p:nvPr>
        </p:nvSpPr>
        <p:spPr>
          <a:xfrm>
            <a:off x="431600" y="1970147"/>
            <a:ext cx="6091119" cy="31938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a:bodyPr>
          <a:lstStyle/>
          <a:p>
            <a:pPr marL="0" indent="0">
              <a:buNone/>
              <a:defRPr/>
            </a:pPr>
            <a:r>
              <a:rPr lang="en-US" sz="2800" dirty="0">
                <a:solidFill>
                  <a:srgbClr val="FF0000"/>
                </a:solidFill>
                <a:ea typeface="ＭＳ Ｐゴシック" pitchFamily="-111" charset="-128"/>
              </a:rPr>
              <a:t>Critical decision-making point:</a:t>
            </a:r>
          </a:p>
          <a:p>
            <a:pPr marL="342891" lvl="1" indent="0">
              <a:buNone/>
              <a:defRPr/>
            </a:pPr>
            <a:r>
              <a:rPr lang="en-US" sz="2400" dirty="0">
                <a:ea typeface="ＭＳ Ｐゴシック" pitchFamily="-111" charset="-128"/>
              </a:rPr>
              <a:t>Does your patient have an </a:t>
            </a:r>
            <a:r>
              <a:rPr lang="en-US" sz="2400" u="sng" dirty="0">
                <a:ea typeface="ＭＳ Ｐゴシック" pitchFamily="-111" charset="-128"/>
              </a:rPr>
              <a:t>expressive</a:t>
            </a:r>
            <a:r>
              <a:rPr lang="en-US" sz="2400" dirty="0">
                <a:ea typeface="ＭＳ Ｐゴシック" pitchFamily="-111" charset="-128"/>
              </a:rPr>
              <a:t> or a </a:t>
            </a:r>
            <a:r>
              <a:rPr lang="en-US" sz="2400" u="sng" dirty="0">
                <a:ea typeface="ＭＳ Ｐゴシック" pitchFamily="-111" charset="-128"/>
              </a:rPr>
              <a:t>receptive</a:t>
            </a:r>
            <a:r>
              <a:rPr lang="en-US" sz="2400" dirty="0">
                <a:ea typeface="ＭＳ Ｐゴシック" pitchFamily="-111" charset="-128"/>
              </a:rPr>
              <a:t> language deficit?</a:t>
            </a:r>
          </a:p>
          <a:p>
            <a:pPr>
              <a:defRPr/>
            </a:pPr>
            <a:endParaRPr lang="en-US" sz="1800" dirty="0">
              <a:ea typeface="ＭＳ Ｐゴシック" pitchFamily="-111" charset="-128"/>
            </a:endParaRPr>
          </a:p>
        </p:txBody>
      </p:sp>
      <p:pic>
        <p:nvPicPr>
          <p:cNvPr id="419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3328" y="3289042"/>
            <a:ext cx="5046032" cy="331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5"/>
          <p:cNvSpPr txBox="1">
            <a:spLocks noChangeArrowheads="1"/>
          </p:cNvSpPr>
          <p:nvPr/>
        </p:nvSpPr>
        <p:spPr bwMode="auto">
          <a:xfrm>
            <a:off x="3921761" y="3860800"/>
            <a:ext cx="27025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60000"/>
              <a:buFont typeface="Wingdings" panose="05000000000000000000" pitchFamily="2" charset="2"/>
              <a:buChar char="q"/>
              <a:defRPr sz="26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Char char="•"/>
              <a:defRPr sz="22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Font typeface="Wingdings" panose="05000000000000000000" pitchFamily="2" charset="2"/>
              <a:buChar char="Ø"/>
              <a:defRPr sz="2000">
                <a:solidFill>
                  <a:srgbClr val="000000"/>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9pPr>
          </a:lstStyle>
          <a:p>
            <a:pPr algn="ctr" defTabSz="314933" fontAlgn="base">
              <a:spcBef>
                <a:spcPct val="0"/>
              </a:spcBef>
              <a:spcAft>
                <a:spcPct val="0"/>
              </a:spcAft>
              <a:buClrTx/>
              <a:buSzTx/>
              <a:buNone/>
              <a:defRPr/>
            </a:pPr>
            <a:r>
              <a:rPr lang="en-US" altLang="en-US" sz="1800" b="1" dirty="0">
                <a:solidFill>
                  <a:srgbClr val="4B4B4B"/>
                </a:solidFill>
                <a:latin typeface="Comic Sans MS" panose="030F0702030302020204" pitchFamily="66" charset="0"/>
              </a:rPr>
              <a:t>Expressive?</a:t>
            </a:r>
          </a:p>
          <a:p>
            <a:pPr algn="ctr" defTabSz="314933" fontAlgn="base">
              <a:spcBef>
                <a:spcPct val="0"/>
              </a:spcBef>
              <a:spcAft>
                <a:spcPct val="0"/>
              </a:spcAft>
              <a:buClrTx/>
              <a:buSzTx/>
              <a:buNone/>
              <a:defRPr/>
            </a:pPr>
            <a:r>
              <a:rPr lang="en-US" altLang="en-US" sz="1800" dirty="0">
                <a:solidFill>
                  <a:srgbClr val="4B4B4B"/>
                </a:solidFill>
                <a:latin typeface="Comic Sans MS" panose="030F0702030302020204" pitchFamily="66" charset="0"/>
              </a:rPr>
              <a:t>Go to A1!</a:t>
            </a:r>
          </a:p>
          <a:p>
            <a:pPr algn="ctr" defTabSz="314933" fontAlgn="base">
              <a:spcBef>
                <a:spcPct val="0"/>
              </a:spcBef>
              <a:spcAft>
                <a:spcPct val="0"/>
              </a:spcAft>
              <a:buClrTx/>
              <a:buSzTx/>
              <a:buNone/>
              <a:defRPr/>
            </a:pPr>
            <a:r>
              <a:rPr lang="en-US" altLang="en-US" sz="1800" b="1" dirty="0">
                <a:solidFill>
                  <a:srgbClr val="4B4B4B"/>
                </a:solidFill>
                <a:latin typeface="Comic Sans MS" panose="030F0702030302020204" pitchFamily="66" charset="0"/>
              </a:rPr>
              <a:t>Receptive?</a:t>
            </a:r>
          </a:p>
          <a:p>
            <a:pPr algn="ctr" defTabSz="314933" fontAlgn="base">
              <a:spcBef>
                <a:spcPct val="0"/>
              </a:spcBef>
              <a:spcAft>
                <a:spcPct val="0"/>
              </a:spcAft>
              <a:buClrTx/>
              <a:buSzTx/>
              <a:buNone/>
              <a:defRPr/>
            </a:pPr>
            <a:r>
              <a:rPr lang="en-US" altLang="en-US" sz="1800" dirty="0">
                <a:solidFill>
                  <a:srgbClr val="4B4B4B"/>
                </a:solidFill>
                <a:latin typeface="Comic Sans MS" panose="030F0702030302020204" pitchFamily="66" charset="0"/>
              </a:rPr>
              <a:t>Go to A2!</a:t>
            </a:r>
          </a:p>
        </p:txBody>
      </p:sp>
      <p:pic>
        <p:nvPicPr>
          <p:cNvPr id="6" name="Picture 5" descr="Table&#10;&#10;Description automatically generated">
            <a:extLst>
              <a:ext uri="{FF2B5EF4-FFF2-40B4-BE49-F238E27FC236}">
                <a16:creationId xmlns:a16="http://schemas.microsoft.com/office/drawing/2014/main" id="{C1479BC2-A655-44EB-8E2A-3C6B6DDA0FF8}"/>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6803"/>
                    </a14:imgEffect>
                    <a14:imgEffect>
                      <a14:saturation sat="34000"/>
                    </a14:imgEffect>
                  </a14:imgLayer>
                </a14:imgProps>
              </a:ext>
              <a:ext uri="{28A0092B-C50C-407E-A947-70E740481C1C}">
                <a14:useLocalDpi xmlns:a14="http://schemas.microsoft.com/office/drawing/2010/main" val="0"/>
              </a:ext>
            </a:extLst>
          </a:blip>
          <a:srcRect l="24292" t="28230" r="54960" b="16732"/>
          <a:stretch/>
        </p:blipFill>
        <p:spPr>
          <a:xfrm>
            <a:off x="7101840" y="1610152"/>
            <a:ext cx="4228900" cy="5156408"/>
          </a:xfrm>
          <a:prstGeom prst="rect">
            <a:avLst/>
          </a:prstGeom>
        </p:spPr>
      </p:pic>
    </p:spTree>
    <p:extLst>
      <p:ext uri="{BB962C8B-B14F-4D97-AF65-F5344CB8AC3E}">
        <p14:creationId xmlns:p14="http://schemas.microsoft.com/office/powerpoint/2010/main" val="373253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1000"/>
                                        <p:tgtEl>
                                          <p:spTgt spid="80899">
                                            <p:txEl>
                                              <p:pRg st="0" end="0"/>
                                            </p:txEl>
                                          </p:spTgt>
                                        </p:tgtEl>
                                      </p:cBhvr>
                                    </p:animEffect>
                                    <p:anim calcmode="lin" valueType="num">
                                      <p:cBhvr>
                                        <p:cTn id="8" dur="10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08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621480" y="1790706"/>
            <a:ext cx="11265720" cy="3024362"/>
          </a:xfrm>
          <a:prstGeom prst="rect">
            <a:avLst/>
          </a:prstGeom>
        </p:spPr>
        <p:txBody>
          <a:bodyPr>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rgbClr val="FFC000"/>
              </a:buClr>
              <a:buFont typeface="Wingdings" panose="05000000000000000000" pitchFamily="2" charset="2"/>
              <a:buChar char="§"/>
              <a:defRPr/>
            </a:pPr>
            <a:r>
              <a:rPr lang="en-CA" sz="3200" dirty="0">
                <a:solidFill>
                  <a:prstClr val="black"/>
                </a:solidFill>
                <a:cs typeface="Arial" panose="020B0604020202020204" pitchFamily="34" charset="0"/>
              </a:rPr>
              <a:t> Patient </a:t>
            </a:r>
            <a:r>
              <a:rPr lang="en-CA" sz="3200" b="1" u="sng" dirty="0">
                <a:solidFill>
                  <a:prstClr val="black"/>
                </a:solidFill>
                <a:cs typeface="Arial" panose="020B0604020202020204" pitchFamily="34" charset="0"/>
              </a:rPr>
              <a:t>does not </a:t>
            </a:r>
            <a:r>
              <a:rPr lang="en-CA" sz="3200" dirty="0">
                <a:solidFill>
                  <a:prstClr val="black"/>
                </a:solidFill>
                <a:cs typeface="Arial" panose="020B0604020202020204" pitchFamily="34" charset="0"/>
              </a:rPr>
              <a:t>have a </a:t>
            </a:r>
            <a:r>
              <a:rPr lang="en-CA" sz="3200" b="1" u="sng" dirty="0">
                <a:solidFill>
                  <a:prstClr val="black"/>
                </a:solidFill>
                <a:cs typeface="Arial" panose="020B0604020202020204" pitchFamily="34" charset="0"/>
              </a:rPr>
              <a:t>receptive</a:t>
            </a:r>
            <a:r>
              <a:rPr lang="en-CA" sz="3200" dirty="0">
                <a:solidFill>
                  <a:prstClr val="black"/>
                </a:solidFill>
                <a:cs typeface="Arial" panose="020B0604020202020204" pitchFamily="34" charset="0"/>
              </a:rPr>
              <a:t> deficit (can follow commands)</a:t>
            </a:r>
          </a:p>
          <a:p>
            <a:pPr>
              <a:spcAft>
                <a:spcPts val="600"/>
              </a:spcAft>
              <a:buClr>
                <a:srgbClr val="FFC000"/>
              </a:buClr>
              <a:buFont typeface="Wingdings" panose="05000000000000000000" pitchFamily="2" charset="2"/>
              <a:buChar char="§"/>
              <a:defRPr/>
            </a:pPr>
            <a:r>
              <a:rPr lang="en-US" sz="3200" dirty="0">
                <a:solidFill>
                  <a:prstClr val="black"/>
                </a:solidFill>
                <a:cs typeface="Arial" panose="020B0604020202020204" pitchFamily="34" charset="0"/>
              </a:rPr>
              <a:t> Normal or Expressive Speech deficit may be present</a:t>
            </a:r>
            <a:endParaRPr lang="en-CA" sz="3200" dirty="0">
              <a:solidFill>
                <a:prstClr val="black"/>
              </a:solidFill>
              <a:cs typeface="Arial" panose="020B0604020202020204" pitchFamily="34" charset="0"/>
            </a:endParaRPr>
          </a:p>
          <a:p>
            <a:pPr>
              <a:spcAft>
                <a:spcPts val="600"/>
              </a:spcAft>
              <a:buClr>
                <a:srgbClr val="FFC000"/>
              </a:buClr>
              <a:buFont typeface="Wingdings" panose="05000000000000000000" pitchFamily="2" charset="2"/>
              <a:buChar char="§"/>
              <a:defRPr/>
            </a:pPr>
            <a:r>
              <a:rPr lang="en-CA" sz="3200" b="1" dirty="0">
                <a:solidFill>
                  <a:prstClr val="black"/>
                </a:solidFill>
                <a:cs typeface="Arial" panose="020B0604020202020204" pitchFamily="34" charset="0"/>
              </a:rPr>
              <a:t> Do not demonstrate </a:t>
            </a:r>
            <a:r>
              <a:rPr lang="en-CA" sz="3200" dirty="0">
                <a:solidFill>
                  <a:prstClr val="black"/>
                </a:solidFill>
                <a:cs typeface="Arial" panose="020B0604020202020204" pitchFamily="34" charset="0"/>
              </a:rPr>
              <a:t>for patient, use verbal commands only</a:t>
            </a:r>
          </a:p>
          <a:p>
            <a:pPr>
              <a:buClr>
                <a:srgbClr val="FFC000"/>
              </a:buClr>
              <a:buFont typeface="Wingdings" panose="05000000000000000000" pitchFamily="2" charset="2"/>
              <a:buChar char="§"/>
            </a:pPr>
            <a:r>
              <a:rPr lang="en-US" altLang="en-US" sz="3200" dirty="0"/>
              <a:t> When assessing motor function the side with the worst deficit is recorded using:</a:t>
            </a:r>
            <a:r>
              <a:rPr lang="en-US" altLang="en-US" sz="3200" b="1" dirty="0"/>
              <a:t> </a:t>
            </a:r>
            <a:r>
              <a:rPr lang="en-US" altLang="en-US" sz="2800" b="1" dirty="0"/>
              <a:t>“R” for right side and “L” for left side </a:t>
            </a:r>
          </a:p>
          <a:p>
            <a:pPr marL="0" indent="0">
              <a:spcAft>
                <a:spcPts val="600"/>
              </a:spcAft>
              <a:buFont typeface="Wingdings" panose="05000000000000000000" pitchFamily="2" charset="2"/>
              <a:buNone/>
              <a:defRPr/>
            </a:pPr>
            <a:endParaRPr lang="en-CA" sz="3200" dirty="0">
              <a:cs typeface="Arial" panose="020B0604020202020204" pitchFamily="34" charset="0"/>
            </a:endParaRPr>
          </a:p>
          <a:p>
            <a:pPr marL="0" indent="0">
              <a:buFont typeface="Arial" panose="020B0604020202020204" pitchFamily="34" charset="0"/>
              <a:buNone/>
            </a:pPr>
            <a:endParaRPr lang="en-US" sz="3200" dirty="0"/>
          </a:p>
        </p:txBody>
      </p:sp>
      <p:sp>
        <p:nvSpPr>
          <p:cNvPr id="3" name="Rectangle 2"/>
          <p:cNvSpPr txBox="1">
            <a:spLocks noChangeArrowheads="1"/>
          </p:cNvSpPr>
          <p:nvPr/>
        </p:nvSpPr>
        <p:spPr>
          <a:xfrm>
            <a:off x="307258" y="429717"/>
            <a:ext cx="10813026" cy="128109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97500"/>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altLang="en-US" sz="3600" b="1" kern="0" dirty="0"/>
              <a:t>Section A1 Motor Function: No Receptive Deficit </a:t>
            </a:r>
            <a:br>
              <a:rPr lang="en-US" altLang="en-US" sz="3600" b="1" kern="0" dirty="0"/>
            </a:br>
            <a:endParaRPr lang="en-US" sz="3600" dirty="0">
              <a:ea typeface="ＭＳ Ｐゴシック" pitchFamily="-111" charset="-128"/>
            </a:endParaRPr>
          </a:p>
        </p:txBody>
      </p:sp>
      <p:sp>
        <p:nvSpPr>
          <p:cNvPr id="5" name="TextBox 4"/>
          <p:cNvSpPr txBox="1"/>
          <p:nvPr/>
        </p:nvSpPr>
        <p:spPr>
          <a:xfrm>
            <a:off x="809766" y="5350750"/>
            <a:ext cx="8577649" cy="769441"/>
          </a:xfrm>
          <a:prstGeom prst="rect">
            <a:avLst/>
          </a:prstGeom>
          <a:noFill/>
          <a:ln w="28575">
            <a:solidFill>
              <a:schemeClr val="tx1"/>
            </a:solidFill>
          </a:ln>
        </p:spPr>
        <p:txBody>
          <a:bodyPr wrap="square" rtlCol="0">
            <a:spAutoFit/>
          </a:bodyPr>
          <a:lstStyle/>
          <a:p>
            <a:pPr lvl="0">
              <a:spcBef>
                <a:spcPct val="20000"/>
              </a:spcBef>
              <a:buClr>
                <a:srgbClr val="CC9900"/>
              </a:buClr>
              <a:defRPr/>
            </a:pPr>
            <a:r>
              <a:rPr lang="en-CA" sz="2000" b="1" i="1" dirty="0">
                <a:solidFill>
                  <a:prstClr val="black"/>
                </a:solidFill>
                <a:cs typeface="Arial" panose="020B0604020202020204" pitchFamily="34" charset="0"/>
              </a:rPr>
              <a:t>Tips: </a:t>
            </a:r>
          </a:p>
          <a:p>
            <a:pPr marL="342900" indent="-342900">
              <a:spcBef>
                <a:spcPct val="20000"/>
              </a:spcBef>
              <a:buClr>
                <a:srgbClr val="CC9900"/>
              </a:buClr>
              <a:buFont typeface="Arial" panose="020B0604020202020204" pitchFamily="34" charset="0"/>
              <a:buChar char="•"/>
              <a:defRPr/>
            </a:pPr>
            <a:r>
              <a:rPr lang="en-CA" sz="2000" i="1" u="sng" dirty="0">
                <a:solidFill>
                  <a:srgbClr val="FF0000"/>
                </a:solidFill>
                <a:cs typeface="Arial" panose="020B0604020202020204" pitchFamily="34" charset="0"/>
              </a:rPr>
              <a:t>Do not </a:t>
            </a:r>
            <a:r>
              <a:rPr lang="en-CA" sz="2000" i="1" dirty="0">
                <a:cs typeface="Arial" panose="020B0604020202020204" pitchFamily="34" charset="0"/>
              </a:rPr>
              <a:t>document in Section A2: Motor Response: Receptive Deficit</a:t>
            </a:r>
            <a:endParaRPr lang="en-CA" sz="2000"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8565043" y="5430643"/>
            <a:ext cx="609653" cy="609653"/>
          </a:xfrm>
          <a:prstGeom prst="rect">
            <a:avLst/>
          </a:prstGeom>
        </p:spPr>
      </p:pic>
    </p:spTree>
    <p:extLst>
      <p:ext uri="{BB962C8B-B14F-4D97-AF65-F5344CB8AC3E}">
        <p14:creationId xmlns:p14="http://schemas.microsoft.com/office/powerpoint/2010/main" val="19277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480" y="365130"/>
            <a:ext cx="10942320" cy="1281096"/>
          </a:xfrm>
        </p:spPr>
        <p:txBody>
          <a:bodyPr/>
          <a:lstStyle/>
          <a:p>
            <a:r>
              <a:rPr lang="en-US" sz="3600" b="1" dirty="0">
                <a:ea typeface="ＭＳ Ｐゴシック" pitchFamily="-111" charset="-128"/>
              </a:rPr>
              <a:t>Section A1: Motor Function No Receptive Deficit </a:t>
            </a:r>
            <a:r>
              <a:rPr lang="en-US" altLang="en-US" b="1" dirty="0"/>
              <a:t> </a:t>
            </a:r>
            <a:endParaRPr lang="en-US" dirty="0"/>
          </a:p>
        </p:txBody>
      </p:sp>
      <p:sp>
        <p:nvSpPr>
          <p:cNvPr id="5" name="Content Placeholder 1"/>
          <p:cNvSpPr>
            <a:spLocks noGrp="1"/>
          </p:cNvSpPr>
          <p:nvPr>
            <p:ph idx="1"/>
          </p:nvPr>
        </p:nvSpPr>
        <p:spPr>
          <a:xfrm>
            <a:off x="327660" y="1646226"/>
            <a:ext cx="11388090" cy="3484132"/>
          </a:xfrm>
        </p:spPr>
        <p:txBody>
          <a:bodyPr>
            <a:normAutofit fontScale="92500" lnSpcReduction="10000"/>
          </a:bodyPr>
          <a:lstStyle/>
          <a:p>
            <a:pPr marL="0" lvl="0" indent="0">
              <a:lnSpc>
                <a:spcPct val="100000"/>
              </a:lnSpc>
              <a:spcBef>
                <a:spcPct val="20000"/>
              </a:spcBef>
              <a:buNone/>
              <a:defRPr/>
            </a:pPr>
            <a:r>
              <a:rPr lang="en-US" sz="3200" b="1" dirty="0">
                <a:solidFill>
                  <a:srgbClr val="0070C0"/>
                </a:solidFill>
                <a:cs typeface="Arial" panose="020B0604020202020204" pitchFamily="34" charset="0"/>
              </a:rPr>
              <a:t>FACE</a:t>
            </a:r>
            <a:endParaRPr lang="en-CA" sz="3200" b="1" dirty="0">
              <a:solidFill>
                <a:srgbClr val="0070C0"/>
              </a:solidFill>
              <a:cs typeface="Arial" panose="020B0604020202020204" pitchFamily="34" charset="0"/>
            </a:endParaRPr>
          </a:p>
          <a:p>
            <a:pPr>
              <a:lnSpc>
                <a:spcPct val="100000"/>
              </a:lnSpc>
              <a:spcBef>
                <a:spcPct val="20000"/>
              </a:spcBef>
              <a:buClr>
                <a:srgbClr val="FFC000"/>
              </a:buClr>
              <a:buFont typeface="Wingdings" panose="05000000000000000000" pitchFamily="2" charset="2"/>
              <a:buChar char="§"/>
              <a:defRPr/>
            </a:pPr>
            <a:r>
              <a:rPr lang="en-CA" altLang="en-US" sz="2800" b="1" dirty="0"/>
              <a:t> Ask patient </a:t>
            </a:r>
            <a:r>
              <a:rPr lang="en-CA" altLang="en-US" sz="2800" dirty="0"/>
              <a:t>to smile or grin, note weakness in mouth or nasal/labial folds</a:t>
            </a:r>
          </a:p>
          <a:p>
            <a:pPr>
              <a:lnSpc>
                <a:spcPct val="100000"/>
              </a:lnSpc>
              <a:spcBef>
                <a:spcPct val="20000"/>
              </a:spcBef>
              <a:defRPr/>
            </a:pPr>
            <a:endParaRPr lang="en-CA" sz="2600" dirty="0">
              <a:solidFill>
                <a:prstClr val="black"/>
              </a:solidFill>
              <a:cs typeface="Arial" panose="020B0604020202020204" pitchFamily="34" charset="0"/>
            </a:endParaRPr>
          </a:p>
          <a:p>
            <a:pPr marL="0" lvl="0" indent="0">
              <a:lnSpc>
                <a:spcPct val="100000"/>
              </a:lnSpc>
              <a:spcBef>
                <a:spcPct val="20000"/>
              </a:spcBef>
              <a:buNone/>
              <a:defRPr/>
            </a:pPr>
            <a:r>
              <a:rPr lang="en-CA" sz="2600" b="1" u="sng" dirty="0">
                <a:solidFill>
                  <a:prstClr val="black"/>
                </a:solidFill>
                <a:cs typeface="Arial" panose="020B0604020202020204" pitchFamily="34" charset="0"/>
              </a:rPr>
              <a:t>Score</a:t>
            </a:r>
          </a:p>
          <a:p>
            <a:pPr>
              <a:lnSpc>
                <a:spcPct val="110000"/>
              </a:lnSpc>
              <a:spcBef>
                <a:spcPts val="0"/>
              </a:spcBef>
              <a:buClr>
                <a:srgbClr val="FFC000"/>
              </a:buClr>
              <a:buFont typeface="Wingdings" panose="05000000000000000000" pitchFamily="2" charset="2"/>
              <a:buChar char="§"/>
              <a:defRPr/>
            </a:pPr>
            <a:r>
              <a:rPr lang="en-CA" sz="2600" dirty="0">
                <a:solidFill>
                  <a:srgbClr val="00B050"/>
                </a:solidFill>
                <a:cs typeface="Arial" panose="020B0604020202020204" pitchFamily="34" charset="0"/>
              </a:rPr>
              <a:t> 0.5</a:t>
            </a:r>
            <a:r>
              <a:rPr lang="en-CA" sz="2600" dirty="0">
                <a:solidFill>
                  <a:prstClr val="black"/>
                </a:solidFill>
                <a:cs typeface="Arial" panose="020B0604020202020204" pitchFamily="34" charset="0"/>
              </a:rPr>
              <a:t> if no weakness present </a:t>
            </a:r>
          </a:p>
          <a:p>
            <a:pPr>
              <a:lnSpc>
                <a:spcPct val="110000"/>
              </a:lnSpc>
              <a:spcBef>
                <a:spcPts val="0"/>
              </a:spcBef>
              <a:buClr>
                <a:srgbClr val="FFC000"/>
              </a:buClr>
              <a:buFont typeface="Wingdings" panose="05000000000000000000" pitchFamily="2" charset="2"/>
              <a:buChar char="§"/>
              <a:defRPr/>
            </a:pPr>
            <a:r>
              <a:rPr lang="en-CA" sz="2600" dirty="0">
                <a:solidFill>
                  <a:srgbClr val="00B050"/>
                </a:solidFill>
                <a:cs typeface="Arial" panose="020B0604020202020204" pitchFamily="34" charset="0"/>
              </a:rPr>
              <a:t> 0.0 </a:t>
            </a:r>
            <a:r>
              <a:rPr lang="en-CA" sz="2600" dirty="0">
                <a:solidFill>
                  <a:prstClr val="black"/>
                </a:solidFill>
                <a:cs typeface="Arial" panose="020B0604020202020204" pitchFamily="34" charset="0"/>
              </a:rPr>
              <a:t>if weakness present (identify which side “R” or “L”)</a:t>
            </a:r>
          </a:p>
          <a:p>
            <a:pPr marL="442913" lvl="0" indent="-442913" algn="ctr">
              <a:lnSpc>
                <a:spcPct val="100000"/>
              </a:lnSpc>
              <a:spcBef>
                <a:spcPct val="20000"/>
              </a:spcBef>
              <a:buNone/>
              <a:defRPr/>
            </a:pPr>
            <a:r>
              <a:rPr lang="en-CA" sz="2600" dirty="0">
                <a:solidFill>
                  <a:prstClr val="black"/>
                </a:solidFill>
                <a:cs typeface="Arial" panose="020B0604020202020204" pitchFamily="34" charset="0"/>
              </a:rPr>
              <a:t>     </a:t>
            </a:r>
          </a:p>
          <a:p>
            <a:pPr marL="442913" lvl="0" indent="-442913" algn="ctr">
              <a:lnSpc>
                <a:spcPct val="100000"/>
              </a:lnSpc>
              <a:spcBef>
                <a:spcPct val="20000"/>
              </a:spcBef>
              <a:buNone/>
              <a:defRPr/>
            </a:pPr>
            <a:r>
              <a:rPr lang="en-CA" sz="2600" dirty="0">
                <a:solidFill>
                  <a:prstClr val="black"/>
                </a:solidFill>
                <a:cs typeface="Arial" panose="020B0604020202020204" pitchFamily="34" charset="0"/>
              </a:rPr>
              <a:t>     </a:t>
            </a:r>
            <a:endParaRPr lang="en-CA" sz="2400" b="1" i="1" dirty="0">
              <a:solidFill>
                <a:prstClr val="black"/>
              </a:solidFill>
              <a:cs typeface="Arial" panose="020B0604020202020204" pitchFamily="34" charset="0"/>
            </a:endParaRPr>
          </a:p>
        </p:txBody>
      </p:sp>
      <p:pic>
        <p:nvPicPr>
          <p:cNvPr id="6" name="Picture 4" descr="C:\Users\lmacisaac\AppData\Local\Microsoft\Windows\Temporary Internet Files\Content.IE5\OTX5HEN5\Notepad_ico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3270" y="5509586"/>
            <a:ext cx="609600" cy="7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8922604" y="2829797"/>
            <a:ext cx="1444877" cy="1639966"/>
          </a:xfrm>
          <a:prstGeom prst="rect">
            <a:avLst/>
          </a:prstGeom>
        </p:spPr>
      </p:pic>
      <p:sp>
        <p:nvSpPr>
          <p:cNvPr id="8" name="TextBox 7"/>
          <p:cNvSpPr txBox="1"/>
          <p:nvPr/>
        </p:nvSpPr>
        <p:spPr>
          <a:xfrm>
            <a:off x="447816" y="5350750"/>
            <a:ext cx="11393664" cy="1138773"/>
          </a:xfrm>
          <a:prstGeom prst="rect">
            <a:avLst/>
          </a:prstGeom>
          <a:noFill/>
          <a:ln w="28575">
            <a:solidFill>
              <a:schemeClr val="tx1"/>
            </a:solidFill>
          </a:ln>
        </p:spPr>
        <p:txBody>
          <a:bodyPr wrap="square" rtlCol="0">
            <a:spAutoFit/>
          </a:bodyPr>
          <a:lstStyle/>
          <a:p>
            <a:pPr lvl="0">
              <a:spcBef>
                <a:spcPct val="20000"/>
              </a:spcBef>
              <a:buClr>
                <a:srgbClr val="CC9900"/>
              </a:buClr>
              <a:defRPr/>
            </a:pPr>
            <a:r>
              <a:rPr lang="en-CA" sz="2000" b="1" i="1" dirty="0">
                <a:solidFill>
                  <a:prstClr val="black"/>
                </a:solidFill>
                <a:cs typeface="Arial" panose="020B0604020202020204" pitchFamily="34" charset="0"/>
              </a:rPr>
              <a:t>Tips: </a:t>
            </a:r>
          </a:p>
          <a:p>
            <a:pPr marL="442913" lvl="0" indent="-442913">
              <a:lnSpc>
                <a:spcPct val="100000"/>
              </a:lnSpc>
              <a:spcBef>
                <a:spcPct val="20000"/>
              </a:spcBef>
              <a:buClr>
                <a:srgbClr val="FFC000"/>
              </a:buClr>
              <a:buFont typeface="Arial" panose="020B0604020202020204" pitchFamily="34" charset="0"/>
              <a:buChar char="•"/>
              <a:defRPr/>
            </a:pPr>
            <a:r>
              <a:rPr lang="en-CA" sz="2000" i="1" dirty="0">
                <a:solidFill>
                  <a:prstClr val="black"/>
                </a:solidFill>
                <a:cs typeface="Arial" panose="020B0604020202020204" pitchFamily="34" charset="0"/>
              </a:rPr>
              <a:t>Weakness should correspond to the lesion in the brain (a right middle cerebral infarct,</a:t>
            </a:r>
          </a:p>
          <a:p>
            <a:pPr lvl="0">
              <a:lnSpc>
                <a:spcPct val="100000"/>
              </a:lnSpc>
              <a:spcBef>
                <a:spcPct val="20000"/>
              </a:spcBef>
              <a:buClr>
                <a:srgbClr val="FFC000"/>
              </a:buClr>
              <a:defRPr/>
            </a:pPr>
            <a:r>
              <a:rPr lang="en-CA" sz="2000" i="1" dirty="0">
                <a:solidFill>
                  <a:prstClr val="black"/>
                </a:solidFill>
                <a:cs typeface="Arial" panose="020B0604020202020204" pitchFamily="34" charset="0"/>
              </a:rPr>
              <a:t>weakness should be on the left). If not check for previous history of stroke.</a:t>
            </a:r>
          </a:p>
        </p:txBody>
      </p:sp>
    </p:spTree>
    <p:extLst>
      <p:ext uri="{BB962C8B-B14F-4D97-AF65-F5344CB8AC3E}">
        <p14:creationId xmlns:p14="http://schemas.microsoft.com/office/powerpoint/2010/main" val="402111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11480" y="1424669"/>
            <a:ext cx="10515600" cy="4351338"/>
          </a:xfrm>
        </p:spPr>
        <p:txBody>
          <a:bodyPr>
            <a:normAutofit/>
          </a:bodyPr>
          <a:lstStyle/>
          <a:p>
            <a:pPr marL="747713" indent="-747713">
              <a:buNone/>
              <a:defRPr/>
            </a:pPr>
            <a:r>
              <a:rPr lang="en-US" altLang="en-US" sz="2800" b="1" kern="0" dirty="0">
                <a:solidFill>
                  <a:srgbClr val="0070C0"/>
                </a:solidFill>
              </a:rPr>
              <a:t>ARM: PROXIMAL</a:t>
            </a:r>
            <a:endParaRPr lang="en-US" altLang="en-US" sz="3600" b="1" dirty="0">
              <a:solidFill>
                <a:srgbClr val="0070C0"/>
              </a:solidFill>
              <a:cs typeface="Arial" panose="020B0604020202020204" pitchFamily="34" charset="0"/>
            </a:endParaRPr>
          </a:p>
          <a:p>
            <a:pPr>
              <a:buClr>
                <a:srgbClr val="FFC000"/>
              </a:buClr>
              <a:buFont typeface="Wingdings" panose="05000000000000000000" pitchFamily="2" charset="2"/>
              <a:buChar char="§"/>
              <a:defRPr/>
            </a:pPr>
            <a:r>
              <a:rPr lang="en-US" altLang="en-US" sz="2800" b="1" dirty="0">
                <a:cs typeface="Arial" panose="020B0604020202020204" pitchFamily="34" charset="0"/>
              </a:rPr>
              <a:t> Ask patient </a:t>
            </a:r>
            <a:r>
              <a:rPr lang="en-US" altLang="en-US" sz="2800" dirty="0">
                <a:cs typeface="Arial" panose="020B0604020202020204" pitchFamily="34" charset="0"/>
              </a:rPr>
              <a:t> to lift arms to 45 to 90°. Apply resistance between shoulder and elbow</a:t>
            </a:r>
          </a:p>
          <a:p>
            <a:pPr>
              <a:defRPr/>
            </a:pPr>
            <a:endParaRPr lang="en-US" altLang="en-US" sz="2800" dirty="0">
              <a:cs typeface="Arial" panose="020B0604020202020204" pitchFamily="34" charset="0"/>
            </a:endParaRPr>
          </a:p>
          <a:p>
            <a:pPr marL="0" indent="0">
              <a:buNone/>
              <a:defRPr/>
            </a:pPr>
            <a:r>
              <a:rPr lang="en-CA" sz="2600" b="1" u="sng" dirty="0">
                <a:solidFill>
                  <a:prstClr val="black"/>
                </a:solidFill>
                <a:cs typeface="Arial" panose="020B0604020202020204" pitchFamily="34" charset="0"/>
              </a:rPr>
              <a:t>Score</a:t>
            </a:r>
          </a:p>
          <a:p>
            <a:pPr marL="720725" indent="-720725">
              <a:buNone/>
              <a:defRPr/>
            </a:pPr>
            <a:endParaRPr lang="en-US" dirty="0">
              <a:solidFill>
                <a:prstClr val="black"/>
              </a:solidFill>
              <a:cs typeface="Arial" panose="020B0604020202020204" pitchFamily="34" charset="0"/>
            </a:endParaRPr>
          </a:p>
          <a:p>
            <a:pPr marL="720725" indent="-720725">
              <a:buNone/>
              <a:defRPr/>
            </a:pPr>
            <a:endParaRPr lang="en-CA" dirty="0">
              <a:solidFill>
                <a:prstClr val="black"/>
              </a:solidFill>
              <a:cs typeface="Arial" panose="020B0604020202020204" pitchFamily="34" charset="0"/>
            </a:endParaRPr>
          </a:p>
          <a:p>
            <a:pPr marL="720725" indent="-720725">
              <a:buNone/>
              <a:defRPr/>
            </a:pPr>
            <a:r>
              <a:rPr lang="en-CA" sz="1400" dirty="0">
                <a:solidFill>
                  <a:prstClr val="black"/>
                </a:solidFill>
                <a:cs typeface="Arial" panose="020B0604020202020204" pitchFamily="34" charset="0"/>
              </a:rPr>
              <a:t>             </a:t>
            </a:r>
          </a:p>
          <a:p>
            <a:pPr marL="720725" indent="-720725">
              <a:buNone/>
              <a:defRPr/>
            </a:pPr>
            <a:endParaRPr lang="en-CA" sz="1400" dirty="0">
              <a:solidFill>
                <a:prstClr val="black"/>
              </a:solidFill>
              <a:cs typeface="Arial" panose="020B0604020202020204" pitchFamily="34" charset="0"/>
            </a:endParaRPr>
          </a:p>
          <a:p>
            <a:pPr marL="720725" indent="-720725">
              <a:buNone/>
              <a:defRPr/>
            </a:pPr>
            <a:endParaRPr lang="en-CA" sz="1400" dirty="0">
              <a:solidFill>
                <a:prstClr val="black"/>
              </a:solidFill>
              <a:cs typeface="Arial" panose="020B0604020202020204" pitchFamily="34" charset="0"/>
            </a:endParaRPr>
          </a:p>
          <a:p>
            <a:pPr marL="720725" indent="-720725">
              <a:buNone/>
              <a:defRPr/>
            </a:pPr>
            <a:r>
              <a:rPr lang="en-CA" sz="1400" dirty="0">
                <a:solidFill>
                  <a:prstClr val="black"/>
                </a:solidFill>
                <a:cs typeface="Arial" panose="020B0604020202020204" pitchFamily="34" charset="0"/>
              </a:rPr>
              <a:t>  </a:t>
            </a:r>
            <a:endParaRPr lang="en-US" dirty="0"/>
          </a:p>
        </p:txBody>
      </p:sp>
      <p:sp>
        <p:nvSpPr>
          <p:cNvPr id="8" name="Title 3"/>
          <p:cNvSpPr txBox="1">
            <a:spLocks/>
          </p:cNvSpPr>
          <p:nvPr/>
        </p:nvSpPr>
        <p:spPr>
          <a:xfrm>
            <a:off x="411480" y="308162"/>
            <a:ext cx="10942320" cy="1281096"/>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ea typeface="ＭＳ Ｐゴシック" pitchFamily="-111" charset="-128"/>
              </a:rPr>
              <a:t>Section A1: Motor Function No Receptive Deficit </a:t>
            </a:r>
            <a:r>
              <a:rPr lang="en-US" altLang="en-US" b="1" dirty="0"/>
              <a:t> </a:t>
            </a:r>
            <a:endParaRPr lang="en-US"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390" y="3882334"/>
            <a:ext cx="7381702" cy="143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H:\DCIM\101MSDCF\DSC00490.JPG"/>
          <p:cNvPicPr>
            <a:picLocks noChangeAspect="1" noChangeArrowheads="1"/>
          </p:cNvPicPr>
          <p:nvPr/>
        </p:nvPicPr>
        <p:blipFill>
          <a:blip r:embed="rId3" r:link="rId4">
            <a:extLst>
              <a:ext uri="{28A0092B-C50C-407E-A947-70E740481C1C}">
                <a14:useLocalDpi xmlns:a14="http://schemas.microsoft.com/office/drawing/2010/main" val="0"/>
              </a:ext>
            </a:extLst>
          </a:blip>
          <a:srcRect l="27272" r="9091" b="18182"/>
          <a:stretch>
            <a:fillRect/>
          </a:stretch>
        </p:blipFill>
        <p:spPr>
          <a:xfrm>
            <a:off x="8978266" y="2863706"/>
            <a:ext cx="2867025"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40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492" y="365130"/>
            <a:ext cx="10515600" cy="1281096"/>
          </a:xfrm>
        </p:spPr>
        <p:txBody>
          <a:bodyPr/>
          <a:lstStyle/>
          <a:p>
            <a:r>
              <a:rPr lang="en-US" b="1" dirty="0"/>
              <a:t>Objectives</a:t>
            </a:r>
          </a:p>
        </p:txBody>
      </p:sp>
      <p:sp>
        <p:nvSpPr>
          <p:cNvPr id="5" name="Content Placeholder 2"/>
          <p:cNvSpPr>
            <a:spLocks noGrp="1"/>
          </p:cNvSpPr>
          <p:nvPr>
            <p:ph idx="1"/>
          </p:nvPr>
        </p:nvSpPr>
        <p:spPr>
          <a:xfrm>
            <a:off x="640492" y="1646226"/>
            <a:ext cx="10515600" cy="4351338"/>
          </a:xfrm>
        </p:spPr>
        <p:txBody>
          <a:bodyPr>
            <a:normAutofit/>
          </a:bodyPr>
          <a:lstStyle/>
          <a:p>
            <a:pPr marL="0" indent="0">
              <a:lnSpc>
                <a:spcPct val="150000"/>
              </a:lnSpc>
              <a:buNone/>
              <a:defRPr/>
            </a:pPr>
            <a:r>
              <a:rPr lang="en-US" altLang="en-US" sz="2600" dirty="0"/>
              <a:t>Upon completion of this information session the learner will be able to:</a:t>
            </a:r>
          </a:p>
          <a:p>
            <a:pPr marL="0" indent="0">
              <a:lnSpc>
                <a:spcPct val="80000"/>
              </a:lnSpc>
              <a:spcBef>
                <a:spcPct val="0"/>
              </a:spcBef>
              <a:buNone/>
            </a:pPr>
            <a:endParaRPr lang="en-US" altLang="en-US" sz="2600" dirty="0"/>
          </a:p>
          <a:p>
            <a:pPr>
              <a:lnSpc>
                <a:spcPct val="80000"/>
              </a:lnSpc>
              <a:buClr>
                <a:srgbClr val="FFC000"/>
              </a:buClr>
              <a:buFont typeface="Wingdings" panose="05000000000000000000" pitchFamily="2" charset="2"/>
              <a:buChar char="§"/>
            </a:pPr>
            <a:r>
              <a:rPr lang="en-US" altLang="en-US" sz="2600" dirty="0"/>
              <a:t> Identify which neurological scale (CNS or GCS)  to use for assessment</a:t>
            </a:r>
          </a:p>
          <a:p>
            <a:pPr marL="0" indent="0">
              <a:lnSpc>
                <a:spcPct val="80000"/>
              </a:lnSpc>
              <a:buClr>
                <a:srgbClr val="FFC000"/>
              </a:buClr>
              <a:buNone/>
            </a:pPr>
            <a:endParaRPr lang="en-US" altLang="en-US" sz="2600" dirty="0"/>
          </a:p>
          <a:p>
            <a:pPr>
              <a:lnSpc>
                <a:spcPct val="80000"/>
              </a:lnSpc>
              <a:buClr>
                <a:srgbClr val="FFC000"/>
              </a:buClr>
              <a:buFont typeface="Wingdings" panose="05000000000000000000" pitchFamily="2" charset="2"/>
              <a:buChar char="§"/>
            </a:pPr>
            <a:r>
              <a:rPr lang="en-US" altLang="en-US" sz="2600" dirty="0"/>
              <a:t> Identify the steps of the assessment</a:t>
            </a:r>
          </a:p>
          <a:p>
            <a:pPr marL="0" indent="0">
              <a:lnSpc>
                <a:spcPct val="80000"/>
              </a:lnSpc>
              <a:buClr>
                <a:srgbClr val="FFC000"/>
              </a:buClr>
              <a:buNone/>
            </a:pPr>
            <a:endParaRPr lang="en-US" altLang="en-US" sz="2600" dirty="0"/>
          </a:p>
          <a:p>
            <a:pPr>
              <a:lnSpc>
                <a:spcPct val="80000"/>
              </a:lnSpc>
              <a:buClr>
                <a:srgbClr val="FFC000"/>
              </a:buClr>
              <a:buFont typeface="Wingdings" panose="05000000000000000000" pitchFamily="2" charset="2"/>
              <a:buChar char="§"/>
            </a:pPr>
            <a:r>
              <a:rPr lang="en-US" altLang="en-US" sz="2600" dirty="0"/>
              <a:t> Recognize an expressive and receptive deficit</a:t>
            </a:r>
          </a:p>
          <a:p>
            <a:pPr marL="0" indent="0">
              <a:lnSpc>
                <a:spcPct val="80000"/>
              </a:lnSpc>
              <a:buClr>
                <a:srgbClr val="FFC000"/>
              </a:buClr>
              <a:buNone/>
            </a:pPr>
            <a:endParaRPr lang="en-US" altLang="en-US" sz="2600" dirty="0"/>
          </a:p>
          <a:p>
            <a:pPr>
              <a:lnSpc>
                <a:spcPct val="80000"/>
              </a:lnSpc>
              <a:buClr>
                <a:srgbClr val="FFC000"/>
              </a:buClr>
              <a:buFont typeface="Wingdings" panose="05000000000000000000" pitchFamily="2" charset="2"/>
              <a:buChar char="§"/>
            </a:pPr>
            <a:r>
              <a:rPr lang="en-US" altLang="en-US" sz="2600" dirty="0"/>
              <a:t> Determine the CNS score of patient scenarios </a:t>
            </a:r>
          </a:p>
          <a:p>
            <a:pPr marL="0" indent="0">
              <a:buNone/>
            </a:pPr>
            <a:endParaRPr lang="en-US" sz="2600" dirty="0"/>
          </a:p>
        </p:txBody>
      </p:sp>
    </p:spTree>
    <p:extLst>
      <p:ext uri="{BB962C8B-B14F-4D97-AF65-F5344CB8AC3E}">
        <p14:creationId xmlns:p14="http://schemas.microsoft.com/office/powerpoint/2010/main" val="1549138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236220" y="1520825"/>
            <a:ext cx="10515600" cy="4351338"/>
          </a:xfrm>
        </p:spPr>
        <p:txBody>
          <a:bodyPr>
            <a:normAutofit/>
          </a:bodyPr>
          <a:lstStyle/>
          <a:p>
            <a:pPr marL="0" lvl="0" indent="0">
              <a:lnSpc>
                <a:spcPct val="100000"/>
              </a:lnSpc>
              <a:spcBef>
                <a:spcPct val="20000"/>
              </a:spcBef>
              <a:buNone/>
              <a:defRPr/>
            </a:pPr>
            <a:r>
              <a:rPr lang="en-US" sz="2800" b="1" dirty="0">
                <a:solidFill>
                  <a:srgbClr val="0070C0"/>
                </a:solidFill>
                <a:cs typeface="Arial" panose="020B0604020202020204" pitchFamily="34" charset="0"/>
              </a:rPr>
              <a:t>ARM: DISTAL </a:t>
            </a:r>
            <a:endParaRPr lang="en-CA" sz="2800" b="1" dirty="0">
              <a:solidFill>
                <a:srgbClr val="0070C0"/>
              </a:solidFill>
              <a:cs typeface="Arial" panose="020B0604020202020204" pitchFamily="34" charset="0"/>
            </a:endParaRPr>
          </a:p>
          <a:p>
            <a:pPr>
              <a:lnSpc>
                <a:spcPct val="100000"/>
              </a:lnSpc>
              <a:spcBef>
                <a:spcPct val="20000"/>
              </a:spcBef>
              <a:buClr>
                <a:srgbClr val="FFC000"/>
              </a:buClr>
              <a:buFont typeface="Wingdings" panose="05000000000000000000" pitchFamily="2" charset="2"/>
              <a:buChar char="§"/>
              <a:defRPr/>
            </a:pPr>
            <a:r>
              <a:rPr lang="en-CA" altLang="en-US" sz="2800" b="1" dirty="0"/>
              <a:t> Ask patient </a:t>
            </a:r>
            <a:r>
              <a:rPr lang="en-CA" altLang="en-US" sz="2800" dirty="0"/>
              <a:t>to make a fist (dorsiflex hands) </a:t>
            </a:r>
          </a:p>
          <a:p>
            <a:pPr>
              <a:lnSpc>
                <a:spcPct val="100000"/>
              </a:lnSpc>
              <a:spcBef>
                <a:spcPct val="20000"/>
              </a:spcBef>
              <a:buClr>
                <a:srgbClr val="FFC000"/>
              </a:buClr>
              <a:buFont typeface="Wingdings" panose="05000000000000000000" pitchFamily="2" charset="2"/>
              <a:buChar char="§"/>
              <a:defRPr/>
            </a:pPr>
            <a:r>
              <a:rPr lang="en-CA" altLang="en-US" sz="2800" dirty="0"/>
              <a:t> Apply resistance to wrists while stabilizing patient’s arm</a:t>
            </a:r>
          </a:p>
          <a:p>
            <a:pPr>
              <a:lnSpc>
                <a:spcPct val="100000"/>
              </a:lnSpc>
              <a:spcBef>
                <a:spcPct val="20000"/>
              </a:spcBef>
              <a:defRPr/>
            </a:pPr>
            <a:endParaRPr lang="en-CA" sz="2600" b="1" dirty="0">
              <a:solidFill>
                <a:prstClr val="black"/>
              </a:solidFill>
              <a:cs typeface="Arial" panose="020B0604020202020204" pitchFamily="34" charset="0"/>
            </a:endParaRPr>
          </a:p>
          <a:p>
            <a:pPr marL="0" lvl="0" indent="0">
              <a:lnSpc>
                <a:spcPct val="100000"/>
              </a:lnSpc>
              <a:spcBef>
                <a:spcPct val="20000"/>
              </a:spcBef>
              <a:buNone/>
              <a:defRPr/>
            </a:pPr>
            <a:r>
              <a:rPr lang="en-CA" sz="2600" b="1" u="sng" dirty="0">
                <a:solidFill>
                  <a:prstClr val="black"/>
                </a:solidFill>
                <a:cs typeface="Arial" panose="020B0604020202020204" pitchFamily="34" charset="0"/>
              </a:rPr>
              <a:t>Score</a:t>
            </a:r>
            <a:r>
              <a:rPr lang="en-CA" sz="2600" b="1" dirty="0">
                <a:solidFill>
                  <a:prstClr val="black"/>
                </a:solidFill>
                <a:cs typeface="Arial" panose="020B0604020202020204" pitchFamily="34" charset="0"/>
              </a:rPr>
              <a:t> </a:t>
            </a:r>
          </a:p>
          <a:p>
            <a:pPr marL="0" lvl="0" indent="0">
              <a:lnSpc>
                <a:spcPct val="100000"/>
              </a:lnSpc>
              <a:spcBef>
                <a:spcPct val="20000"/>
              </a:spcBef>
              <a:buNone/>
              <a:defRPr/>
            </a:pPr>
            <a:endParaRPr lang="en-CA" sz="2600" b="1" u="sng" dirty="0">
              <a:solidFill>
                <a:prstClr val="black"/>
              </a:solidFill>
              <a:cs typeface="Arial" panose="020B0604020202020204" pitchFamily="34" charset="0"/>
            </a:endParaRPr>
          </a:p>
          <a:p>
            <a:pPr marL="0" lvl="0" indent="0">
              <a:lnSpc>
                <a:spcPct val="100000"/>
              </a:lnSpc>
              <a:spcBef>
                <a:spcPct val="20000"/>
              </a:spcBef>
              <a:buNone/>
              <a:defRPr/>
            </a:pPr>
            <a:endParaRPr lang="en-CA" sz="2400" b="1" i="1" dirty="0">
              <a:solidFill>
                <a:prstClr val="black"/>
              </a:solidFill>
              <a:cs typeface="Arial" panose="020B0604020202020204" pitchFamily="34" charset="0"/>
            </a:endParaRPr>
          </a:p>
          <a:p>
            <a:pPr marL="0" lvl="0" indent="0">
              <a:lnSpc>
                <a:spcPct val="100000"/>
              </a:lnSpc>
              <a:spcBef>
                <a:spcPct val="20000"/>
              </a:spcBef>
              <a:buNone/>
              <a:defRPr/>
            </a:pPr>
            <a:endParaRPr lang="en-CA" sz="2400" b="1" i="1" dirty="0">
              <a:solidFill>
                <a:prstClr val="black"/>
              </a:solidFill>
              <a:cs typeface="Arial" panose="020B0604020202020204" pitchFamily="34" charset="0"/>
            </a:endParaRPr>
          </a:p>
          <a:p>
            <a:pPr marL="720725" lvl="0" indent="-720725">
              <a:lnSpc>
                <a:spcPct val="100000"/>
              </a:lnSpc>
              <a:spcBef>
                <a:spcPct val="20000"/>
              </a:spcBef>
              <a:buNone/>
              <a:defRPr/>
            </a:pPr>
            <a:endParaRPr lang="en-CA" dirty="0">
              <a:solidFill>
                <a:prstClr val="black"/>
              </a:solidFill>
            </a:endParaRP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2005" y="3153200"/>
            <a:ext cx="3012325" cy="2259243"/>
          </a:xfrm>
          <a:prstGeom prst="rect">
            <a:avLst/>
          </a:prstGeom>
          <a:ln>
            <a:noFill/>
          </a:ln>
          <a:effectLst>
            <a:outerShdw blurRad="292100" dist="139700" dir="2700000" algn="tl" rotWithShape="0">
              <a:srgbClr val="333333">
                <a:alpha val="65000"/>
              </a:srgbClr>
            </a:outerShdw>
          </a:effectLst>
        </p:spPr>
      </p:pic>
      <p:sp>
        <p:nvSpPr>
          <p:cNvPr id="8" name="Title 3"/>
          <p:cNvSpPr txBox="1">
            <a:spLocks/>
          </p:cNvSpPr>
          <p:nvPr/>
        </p:nvSpPr>
        <p:spPr>
          <a:xfrm>
            <a:off x="411480" y="308162"/>
            <a:ext cx="10942320" cy="1281096"/>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ea typeface="ＭＳ Ｐゴシック" pitchFamily="-111" charset="-128"/>
              </a:rPr>
              <a:t>Section A1: Motor Function No Receptive Deficit </a:t>
            </a:r>
            <a:r>
              <a:rPr lang="en-US" altLang="en-US" b="1" dirty="0"/>
              <a:t> </a:t>
            </a:r>
            <a:endParaRPr lang="en-US" dirty="0"/>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542" y="4056079"/>
            <a:ext cx="7593331" cy="1606966"/>
          </a:xfrm>
          <a:prstGeom prst="rect">
            <a:avLst/>
          </a:prstGeom>
          <a:solidFill>
            <a:srgbClr val="FFC000"/>
          </a:solidFill>
          <a:ln>
            <a:noFill/>
          </a:ln>
        </p:spPr>
      </p:pic>
    </p:spTree>
    <p:extLst>
      <p:ext uri="{BB962C8B-B14F-4D97-AF65-F5344CB8AC3E}">
        <p14:creationId xmlns:p14="http://schemas.microsoft.com/office/powerpoint/2010/main" val="324661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214" y="405460"/>
            <a:ext cx="10515600" cy="1281096"/>
          </a:xfrm>
        </p:spPr>
        <p:txBody>
          <a:bodyPr/>
          <a:lstStyle/>
          <a:p>
            <a:r>
              <a:rPr lang="en-US" sz="3200" b="1" dirty="0">
                <a:ea typeface="ＭＳ Ｐゴシック" pitchFamily="-111" charset="-128"/>
              </a:rPr>
              <a:t>Section A1: Motor Function No Receptive Deficit </a:t>
            </a:r>
            <a:r>
              <a:rPr lang="en-US" altLang="en-US" b="1" dirty="0"/>
              <a:t> </a:t>
            </a:r>
            <a:br>
              <a:rPr lang="en-US" dirty="0"/>
            </a:br>
            <a:endParaRPr lang="en-US" dirty="0"/>
          </a:p>
        </p:txBody>
      </p:sp>
      <p:sp>
        <p:nvSpPr>
          <p:cNvPr id="5" name="Content Placeholder 1"/>
          <p:cNvSpPr>
            <a:spLocks noGrp="1"/>
          </p:cNvSpPr>
          <p:nvPr>
            <p:ph idx="1"/>
          </p:nvPr>
        </p:nvSpPr>
        <p:spPr>
          <a:xfrm>
            <a:off x="148589" y="1307683"/>
            <a:ext cx="10610850" cy="4351338"/>
          </a:xfrm>
        </p:spPr>
        <p:txBody>
          <a:bodyPr>
            <a:normAutofit/>
          </a:bodyPr>
          <a:lstStyle/>
          <a:p>
            <a:pPr marL="0" indent="0">
              <a:spcAft>
                <a:spcPts val="600"/>
              </a:spcAft>
              <a:buNone/>
              <a:defRPr/>
            </a:pPr>
            <a:r>
              <a:rPr lang="en-US" sz="2800" b="1" dirty="0">
                <a:solidFill>
                  <a:srgbClr val="0070C0"/>
                </a:solidFill>
                <a:cs typeface="Arial" panose="020B0604020202020204" pitchFamily="34" charset="0"/>
              </a:rPr>
              <a:t>LEG: PROXIMAL </a:t>
            </a:r>
            <a:endParaRPr lang="en-CA" sz="2800" b="1" dirty="0">
              <a:solidFill>
                <a:srgbClr val="0070C0"/>
              </a:solidFill>
              <a:cs typeface="Arial" panose="020B0604020202020204" pitchFamily="34" charset="0"/>
            </a:endParaRPr>
          </a:p>
          <a:p>
            <a:pPr>
              <a:spcAft>
                <a:spcPts val="600"/>
              </a:spcAft>
              <a:buClr>
                <a:srgbClr val="FFC000"/>
              </a:buClr>
              <a:buFont typeface="Wingdings" panose="05000000000000000000" pitchFamily="2" charset="2"/>
              <a:buChar char="§"/>
              <a:defRPr/>
            </a:pPr>
            <a:r>
              <a:rPr lang="en-CA" altLang="en-US" sz="2800" dirty="0"/>
              <a:t> In supine, </a:t>
            </a:r>
            <a:r>
              <a:rPr lang="en-CA" altLang="en-US" sz="2800" b="1" dirty="0"/>
              <a:t>ask patient </a:t>
            </a:r>
            <a:r>
              <a:rPr lang="en-CA" altLang="en-US" sz="2800" dirty="0"/>
              <a:t>to flex thighs toward trunk with knees flexed to 90 degree</a:t>
            </a:r>
          </a:p>
          <a:p>
            <a:pPr>
              <a:spcAft>
                <a:spcPts val="600"/>
              </a:spcAft>
              <a:buClr>
                <a:srgbClr val="FFC000"/>
              </a:buClr>
              <a:buFont typeface="Wingdings" panose="05000000000000000000" pitchFamily="2" charset="2"/>
              <a:buChar char="§"/>
              <a:defRPr/>
            </a:pPr>
            <a:r>
              <a:rPr lang="en-CA" altLang="en-US" sz="2800" dirty="0"/>
              <a:t> Apply pressure to mid-thigh</a:t>
            </a:r>
            <a:r>
              <a:rPr lang="en-CA" sz="2800" b="1" dirty="0">
                <a:solidFill>
                  <a:prstClr val="black"/>
                </a:solidFill>
                <a:cs typeface="Arial" panose="020B0604020202020204" pitchFamily="34" charset="0"/>
              </a:rPr>
              <a:t>         </a:t>
            </a:r>
            <a:endParaRPr lang="en-CA" dirty="0">
              <a:solidFill>
                <a:prstClr val="black"/>
              </a:solidFill>
              <a:cs typeface="Arial" panose="020B0604020202020204" pitchFamily="34" charset="0"/>
            </a:endParaRPr>
          </a:p>
          <a:p>
            <a:pPr marL="0" indent="0">
              <a:spcAft>
                <a:spcPts val="1200"/>
              </a:spcAft>
              <a:buNone/>
              <a:defRPr/>
            </a:pPr>
            <a:r>
              <a:rPr lang="en-CA" sz="2400" b="1" u="sng" dirty="0">
                <a:solidFill>
                  <a:prstClr val="black"/>
                </a:solidFill>
                <a:cs typeface="Arial" panose="020B0604020202020204" pitchFamily="34" charset="0"/>
              </a:rPr>
              <a:t>Score</a:t>
            </a:r>
          </a:p>
          <a:p>
            <a:pPr marL="568325" indent="-568325">
              <a:spcAft>
                <a:spcPts val="600"/>
              </a:spcAft>
              <a:buNone/>
              <a:defRPr/>
            </a:pPr>
            <a:endParaRPr lang="en-CA" dirty="0">
              <a:solidFill>
                <a:prstClr val="black"/>
              </a:solidFill>
              <a:cs typeface="Arial" panose="020B0604020202020204" pitchFamily="34" charset="0"/>
            </a:endParaRPr>
          </a:p>
          <a:p>
            <a:pPr marL="568325" indent="-568325">
              <a:spcAft>
                <a:spcPts val="600"/>
              </a:spcAft>
              <a:buNone/>
              <a:defRPr/>
            </a:pPr>
            <a:endParaRPr lang="en-CA" dirty="0">
              <a:solidFill>
                <a:prstClr val="black"/>
              </a:solidFill>
              <a:cs typeface="Arial" panose="020B0604020202020204" pitchFamily="34" charset="0"/>
            </a:endParaRPr>
          </a:p>
          <a:p>
            <a:pPr marL="568325" indent="-568325">
              <a:spcAft>
                <a:spcPts val="600"/>
              </a:spcAft>
              <a:buNone/>
              <a:defRPr/>
            </a:pPr>
            <a:endParaRPr lang="en-CA" dirty="0">
              <a:solidFill>
                <a:prstClr val="black"/>
              </a:solidFill>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294553" y="2599544"/>
            <a:ext cx="2929771" cy="230268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439" y="5413121"/>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6213" y="3773361"/>
            <a:ext cx="8542673" cy="1378340"/>
          </a:xfrm>
          <a:prstGeom prst="rect">
            <a:avLst/>
          </a:prstGeom>
          <a:solidFill>
            <a:srgbClr val="FFC000"/>
          </a:solidFill>
          <a:ln>
            <a:noFill/>
          </a:ln>
        </p:spPr>
      </p:pic>
      <p:sp>
        <p:nvSpPr>
          <p:cNvPr id="9" name="TextBox 8"/>
          <p:cNvSpPr txBox="1"/>
          <p:nvPr/>
        </p:nvSpPr>
        <p:spPr>
          <a:xfrm>
            <a:off x="196213" y="5295871"/>
            <a:ext cx="11601311" cy="1169551"/>
          </a:xfrm>
          <a:prstGeom prst="rect">
            <a:avLst/>
          </a:prstGeom>
          <a:noFill/>
          <a:ln w="28575">
            <a:solidFill>
              <a:schemeClr val="tx1"/>
            </a:solidFill>
          </a:ln>
        </p:spPr>
        <p:txBody>
          <a:bodyPr wrap="square" rtlCol="0">
            <a:spAutoFit/>
          </a:bodyPr>
          <a:lstStyle/>
          <a:p>
            <a:pPr marL="568325" indent="-568325">
              <a:spcAft>
                <a:spcPts val="600"/>
              </a:spcAft>
              <a:buNone/>
              <a:defRPr/>
            </a:pPr>
            <a:r>
              <a:rPr lang="en-US" sz="2000" b="1" dirty="0">
                <a:solidFill>
                  <a:prstClr val="black"/>
                </a:solidFill>
                <a:cs typeface="Arial" panose="020B0604020202020204" pitchFamily="34" charset="0"/>
              </a:rPr>
              <a:t>Tips:</a:t>
            </a:r>
            <a:endParaRPr lang="en-CA" sz="2000" b="1" dirty="0">
              <a:solidFill>
                <a:prstClr val="black"/>
              </a:solidFill>
              <a:cs typeface="Arial" panose="020B0604020202020204" pitchFamily="34" charset="0"/>
            </a:endParaRPr>
          </a:p>
          <a:p>
            <a:pPr marL="568325" indent="-568325">
              <a:spcAft>
                <a:spcPts val="600"/>
              </a:spcAft>
              <a:buClr>
                <a:srgbClr val="FFC000"/>
              </a:buClr>
              <a:buFont typeface="Arial" panose="020B0604020202020204" pitchFamily="34" charset="0"/>
              <a:buChar char="•"/>
              <a:defRPr/>
            </a:pPr>
            <a:r>
              <a:rPr lang="en-CA" sz="2000" i="1" dirty="0">
                <a:solidFill>
                  <a:prstClr val="black"/>
                </a:solidFill>
                <a:cs typeface="Arial" panose="020B0604020202020204" pitchFamily="34" charset="0"/>
              </a:rPr>
              <a:t>Mild 1.0- can </a:t>
            </a:r>
            <a:r>
              <a:rPr lang="en-CA" sz="2000" b="1" i="1" dirty="0">
                <a:solidFill>
                  <a:prstClr val="black"/>
                </a:solidFill>
                <a:cs typeface="Arial" panose="020B0604020202020204" pitchFamily="34" charset="0"/>
              </a:rPr>
              <a:t>assume position</a:t>
            </a:r>
            <a:r>
              <a:rPr lang="en-CA" sz="2000" i="1" dirty="0">
                <a:solidFill>
                  <a:prstClr val="black"/>
                </a:solidFill>
                <a:cs typeface="Arial" panose="020B0604020202020204" pitchFamily="34" charset="0"/>
              </a:rPr>
              <a:t> but limb may drift and will not withstand applied resistance</a:t>
            </a:r>
          </a:p>
          <a:p>
            <a:pPr marL="568325" indent="-568325">
              <a:spcAft>
                <a:spcPts val="600"/>
              </a:spcAft>
              <a:buClr>
                <a:srgbClr val="FFC000"/>
              </a:buClr>
              <a:buFont typeface="Arial" panose="020B0604020202020204" pitchFamily="34" charset="0"/>
              <a:buChar char="•"/>
              <a:defRPr/>
            </a:pPr>
            <a:r>
              <a:rPr lang="en-CA" sz="2000" i="1" dirty="0">
                <a:solidFill>
                  <a:prstClr val="black"/>
                </a:solidFill>
                <a:cs typeface="Arial" panose="020B0604020202020204" pitchFamily="34" charset="0"/>
              </a:rPr>
              <a:t>Significant 0.5 – may move leg on the bed but will be </a:t>
            </a:r>
            <a:r>
              <a:rPr lang="en-CA" sz="2000" b="1" i="1" dirty="0">
                <a:solidFill>
                  <a:prstClr val="black"/>
                </a:solidFill>
                <a:cs typeface="Arial" panose="020B0604020202020204" pitchFamily="34" charset="0"/>
              </a:rPr>
              <a:t>unable to assume the position</a:t>
            </a:r>
          </a:p>
        </p:txBody>
      </p:sp>
    </p:spTree>
    <p:extLst>
      <p:ext uri="{BB962C8B-B14F-4D97-AF65-F5344CB8AC3E}">
        <p14:creationId xmlns:p14="http://schemas.microsoft.com/office/powerpoint/2010/main" val="90492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431020" y="1413188"/>
            <a:ext cx="10515600" cy="4351338"/>
          </a:xfrm>
        </p:spPr>
        <p:txBody>
          <a:bodyPr>
            <a:normAutofit/>
          </a:bodyPr>
          <a:lstStyle/>
          <a:p>
            <a:pPr marL="568325" lvl="0" indent="-568325">
              <a:lnSpc>
                <a:spcPct val="100000"/>
              </a:lnSpc>
              <a:spcBef>
                <a:spcPct val="20000"/>
              </a:spcBef>
              <a:buNone/>
              <a:defRPr/>
            </a:pPr>
            <a:r>
              <a:rPr lang="en-US" sz="2600" b="1" dirty="0">
                <a:solidFill>
                  <a:srgbClr val="0070C0"/>
                </a:solidFill>
                <a:cs typeface="Arial" panose="020B0604020202020204" pitchFamily="34" charset="0"/>
              </a:rPr>
              <a:t>LEG: DISTAL</a:t>
            </a:r>
            <a:endParaRPr lang="en-CA" sz="2600" b="1" dirty="0">
              <a:solidFill>
                <a:srgbClr val="0070C0"/>
              </a:solidFill>
              <a:cs typeface="Arial" panose="020B0604020202020204" pitchFamily="34" charset="0"/>
            </a:endParaRPr>
          </a:p>
          <a:p>
            <a:pPr>
              <a:lnSpc>
                <a:spcPct val="100000"/>
              </a:lnSpc>
              <a:spcBef>
                <a:spcPct val="20000"/>
              </a:spcBef>
              <a:buClr>
                <a:srgbClr val="FFC000"/>
              </a:buClr>
              <a:buFont typeface="Wingdings" panose="05000000000000000000" pitchFamily="2" charset="2"/>
              <a:buChar char="§"/>
              <a:defRPr/>
            </a:pPr>
            <a:r>
              <a:rPr lang="en-CA" altLang="en-US" sz="2800" dirty="0"/>
              <a:t> In supine, </a:t>
            </a:r>
            <a:r>
              <a:rPr lang="en-CA" altLang="en-US" sz="2800" b="1" dirty="0"/>
              <a:t>ask patient </a:t>
            </a:r>
            <a:r>
              <a:rPr lang="en-CA" altLang="en-US" sz="2800" dirty="0"/>
              <a:t>to point toes and foot upward (dorsiflex foot), apply resistance to top of foot</a:t>
            </a:r>
            <a:endParaRPr lang="en-US" altLang="en-US" sz="2800" dirty="0">
              <a:ea typeface="MS PGothic" panose="020B0600070205080204" pitchFamily="34" charset="-128"/>
            </a:endParaRPr>
          </a:p>
          <a:p>
            <a:pPr marL="568325" lvl="0" indent="-568325">
              <a:lnSpc>
                <a:spcPct val="100000"/>
              </a:lnSpc>
              <a:spcBef>
                <a:spcPct val="20000"/>
              </a:spcBef>
              <a:buNone/>
              <a:defRPr/>
            </a:pPr>
            <a:endParaRPr lang="en-CA" sz="2600" dirty="0">
              <a:solidFill>
                <a:prstClr val="black"/>
              </a:solidFill>
              <a:cs typeface="Arial" panose="020B0604020202020204" pitchFamily="34" charset="0"/>
            </a:endParaRPr>
          </a:p>
          <a:p>
            <a:pPr marL="0" lvl="0" indent="0">
              <a:lnSpc>
                <a:spcPct val="100000"/>
              </a:lnSpc>
              <a:spcBef>
                <a:spcPct val="20000"/>
              </a:spcBef>
              <a:buNone/>
              <a:defRPr/>
            </a:pPr>
            <a:r>
              <a:rPr lang="en-CA" sz="2600" b="1" u="sng" dirty="0">
                <a:solidFill>
                  <a:prstClr val="black"/>
                </a:solidFill>
                <a:cs typeface="Arial" panose="020B0604020202020204" pitchFamily="34" charset="0"/>
              </a:rPr>
              <a:t>Score</a:t>
            </a:r>
          </a:p>
          <a:p>
            <a:pPr marL="0" lvl="0" indent="0">
              <a:lnSpc>
                <a:spcPct val="100000"/>
              </a:lnSpc>
              <a:spcBef>
                <a:spcPct val="20000"/>
              </a:spcBef>
              <a:buNone/>
              <a:defRPr/>
            </a:pPr>
            <a:endParaRPr lang="en-CA" sz="2600" b="1" u="sng" dirty="0">
              <a:solidFill>
                <a:prstClr val="black"/>
              </a:solidFill>
              <a:cs typeface="Arial" panose="020B0604020202020204" pitchFamily="34" charset="0"/>
            </a:endParaRPr>
          </a:p>
          <a:p>
            <a:pPr marL="0" lvl="0" indent="0">
              <a:lnSpc>
                <a:spcPct val="100000"/>
              </a:lnSpc>
              <a:spcBef>
                <a:spcPct val="20000"/>
              </a:spcBef>
              <a:buNone/>
              <a:defRPr/>
            </a:pPr>
            <a:endParaRPr lang="en-CA" sz="2600" dirty="0">
              <a:solidFill>
                <a:prstClr val="black"/>
              </a:solidFill>
              <a:cs typeface="Arial" panose="020B0604020202020204" pitchFamily="34" charset="0"/>
            </a:endParaRPr>
          </a:p>
          <a:p>
            <a:pPr marL="982663" lvl="0" indent="-982663">
              <a:lnSpc>
                <a:spcPct val="100000"/>
              </a:lnSpc>
              <a:spcBef>
                <a:spcPct val="20000"/>
              </a:spcBef>
              <a:buNone/>
              <a:defRPr/>
            </a:pPr>
            <a:endParaRPr lang="en-CA" sz="2600" dirty="0">
              <a:solidFill>
                <a:prstClr val="black"/>
              </a:solidFill>
              <a:cs typeface="Arial" panose="020B0604020202020204" pitchFamily="34" charset="0"/>
            </a:endParaRPr>
          </a:p>
          <a:p>
            <a:pPr marL="982663" indent="-982663">
              <a:lnSpc>
                <a:spcPct val="100000"/>
              </a:lnSpc>
              <a:spcBef>
                <a:spcPct val="20000"/>
              </a:spcBef>
              <a:buNone/>
              <a:defRPr/>
            </a:pPr>
            <a:r>
              <a:rPr lang="en-CA" sz="2400" b="1" i="1" dirty="0">
                <a:solidFill>
                  <a:prstClr val="black"/>
                </a:solidFill>
                <a:cs typeface="Arial" panose="020B0604020202020204" pitchFamily="34" charset="0"/>
              </a:rPr>
              <a:t>           </a:t>
            </a:r>
            <a:endParaRPr lang="en-CA" sz="2600" dirty="0">
              <a:solidFill>
                <a:prstClr val="black"/>
              </a:solidFill>
              <a:cs typeface="Arial" panose="020B0604020202020204" pitchFamily="34" charset="0"/>
            </a:endParaRPr>
          </a:p>
          <a:p>
            <a:pPr marL="0" indent="0">
              <a:buNone/>
            </a:pPr>
            <a:endParaRPr lang="en-US" dirty="0"/>
          </a:p>
        </p:txBody>
      </p:sp>
      <p:pic>
        <p:nvPicPr>
          <p:cNvPr id="7" name="Picture 6"/>
          <p:cNvPicPr>
            <a:picLocks noChangeAspect="1"/>
          </p:cNvPicPr>
          <p:nvPr/>
        </p:nvPicPr>
        <p:blipFill rotWithShape="1">
          <a:blip r:embed="rId2"/>
          <a:srcRect t="10862"/>
          <a:stretch/>
        </p:blipFill>
        <p:spPr>
          <a:xfrm rot="5400000">
            <a:off x="8999943" y="3087761"/>
            <a:ext cx="3424825" cy="2289616"/>
          </a:xfrm>
          <a:prstGeom prst="rect">
            <a:avLst/>
          </a:prstGeom>
          <a:ln>
            <a:noFill/>
          </a:ln>
          <a:effectLst>
            <a:outerShdw blurRad="292100" dist="139700" dir="2700000" algn="tl" rotWithShape="0">
              <a:srgbClr val="333333">
                <a:alpha val="65000"/>
              </a:srgbClr>
            </a:outerShdw>
          </a:effectLst>
        </p:spPr>
      </p:pic>
      <p:sp>
        <p:nvSpPr>
          <p:cNvPr id="9" name="Title 3"/>
          <p:cNvSpPr txBox="1">
            <a:spLocks/>
          </p:cNvSpPr>
          <p:nvPr/>
        </p:nvSpPr>
        <p:spPr>
          <a:xfrm>
            <a:off x="431020" y="329308"/>
            <a:ext cx="10515600" cy="1281096"/>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ea typeface="ＭＳ Ｐゴシック" pitchFamily="-111" charset="-128"/>
              </a:rPr>
              <a:t>Section A1: Motor Function No Receptive Deficit </a:t>
            </a:r>
            <a:r>
              <a:rPr lang="en-US" altLang="en-US" b="1" dirty="0"/>
              <a:t> </a:t>
            </a:r>
            <a:br>
              <a:rPr lang="en-US" dirty="0"/>
            </a:br>
            <a:endParaRPr lang="en-US" dirty="0"/>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020" y="3798995"/>
            <a:ext cx="8345616" cy="1294883"/>
          </a:xfrm>
          <a:prstGeom prst="rect">
            <a:avLst/>
          </a:prstGeom>
          <a:solidFill>
            <a:srgbClr val="FFC000"/>
          </a:solidFill>
          <a:ln>
            <a:noFill/>
          </a:ln>
        </p:spPr>
      </p:pic>
      <p:sp>
        <p:nvSpPr>
          <p:cNvPr id="11" name="TextBox 10"/>
          <p:cNvSpPr txBox="1"/>
          <p:nvPr/>
        </p:nvSpPr>
        <p:spPr>
          <a:xfrm>
            <a:off x="334836" y="5308451"/>
            <a:ext cx="9104047" cy="1092607"/>
          </a:xfrm>
          <a:prstGeom prst="rect">
            <a:avLst/>
          </a:prstGeom>
          <a:noFill/>
          <a:ln w="28575">
            <a:solidFill>
              <a:schemeClr val="tx1"/>
            </a:solidFill>
          </a:ln>
        </p:spPr>
        <p:txBody>
          <a:bodyPr wrap="square" rtlCol="0">
            <a:spAutoFit/>
          </a:bodyPr>
          <a:lstStyle/>
          <a:p>
            <a:pPr marL="568325" indent="-568325">
              <a:spcAft>
                <a:spcPts val="600"/>
              </a:spcAft>
              <a:buNone/>
              <a:defRPr/>
            </a:pPr>
            <a:r>
              <a:rPr lang="en-US" sz="2000" b="1" dirty="0">
                <a:solidFill>
                  <a:prstClr val="black"/>
                </a:solidFill>
                <a:cs typeface="Arial" panose="020B0604020202020204" pitchFamily="34" charset="0"/>
              </a:rPr>
              <a:t>Tips:</a:t>
            </a:r>
          </a:p>
          <a:p>
            <a:pPr marL="342900" indent="-342900">
              <a:buClr>
                <a:srgbClr val="FFC000"/>
              </a:buClr>
              <a:buFont typeface="Arial" panose="020B0604020202020204" pitchFamily="34" charset="0"/>
              <a:buChar char="•"/>
            </a:pPr>
            <a:r>
              <a:rPr lang="en-US" altLang="en-US" sz="2000" i="1" dirty="0"/>
              <a:t>1.0 = Mild </a:t>
            </a:r>
            <a:r>
              <a:rPr lang="en-US" altLang="en-US" i="1" dirty="0"/>
              <a:t>(can point foot &amp; toes upward but unable to oppose pressure</a:t>
            </a:r>
            <a:r>
              <a:rPr lang="en-US" altLang="en-US" sz="2000" i="1" dirty="0"/>
              <a:t>)</a:t>
            </a:r>
          </a:p>
          <a:p>
            <a:pPr marL="342900" indent="-342900">
              <a:buClr>
                <a:srgbClr val="FFC000"/>
              </a:buClr>
              <a:buFont typeface="Arial" panose="020B0604020202020204" pitchFamily="34" charset="0"/>
              <a:buChar char="•"/>
            </a:pPr>
            <a:r>
              <a:rPr lang="en-US" altLang="en-US" sz="2000" i="1" dirty="0"/>
              <a:t>0.5 = Significant </a:t>
            </a:r>
            <a:r>
              <a:rPr lang="en-US" altLang="en-US" i="1" dirty="0"/>
              <a:t>(some movement of  toes, but cannot lift toes or foot)</a:t>
            </a:r>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577" y="5515837"/>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18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Assessment Completed</a:t>
            </a:r>
          </a:p>
        </p:txBody>
      </p:sp>
      <p:pic>
        <p:nvPicPr>
          <p:cNvPr id="5" name="Content Placeholder 4"/>
          <p:cNvPicPr>
            <a:picLocks noGrp="1" noChangeAspect="1"/>
          </p:cNvPicPr>
          <p:nvPr>
            <p:ph idx="1"/>
          </p:nvPr>
        </p:nvPicPr>
        <p:blipFill>
          <a:blip r:embed="rId2"/>
          <a:stretch>
            <a:fillRect/>
          </a:stretch>
        </p:blipFill>
        <p:spPr>
          <a:xfrm>
            <a:off x="4156305" y="1646226"/>
            <a:ext cx="3529397" cy="3529397"/>
          </a:xfrm>
          <a:prstGeom prst="rect">
            <a:avLst/>
          </a:prstGeom>
        </p:spPr>
      </p:pic>
      <p:sp>
        <p:nvSpPr>
          <p:cNvPr id="6" name="Content Placeholder 1"/>
          <p:cNvSpPr txBox="1">
            <a:spLocks/>
          </p:cNvSpPr>
          <p:nvPr/>
        </p:nvSpPr>
        <p:spPr>
          <a:xfrm>
            <a:off x="182544" y="2981094"/>
            <a:ext cx="11686233" cy="4389058"/>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endParaRPr lang="en-US" sz="2400" dirty="0"/>
          </a:p>
          <a:p>
            <a:pPr marL="0" indent="0" algn="ctr">
              <a:buFont typeface="Arial" panose="020B0604020202020204" pitchFamily="34" charset="0"/>
              <a:buNone/>
            </a:pPr>
            <a:endParaRPr lang="en-US" sz="2400" dirty="0"/>
          </a:p>
          <a:p>
            <a:pPr marL="0" indent="0" algn="ctr">
              <a:buFont typeface="Arial" panose="020B0604020202020204" pitchFamily="34" charset="0"/>
              <a:buNone/>
            </a:pPr>
            <a:endParaRPr lang="en-US" sz="2800" dirty="0">
              <a:cs typeface="Arial" panose="020B0604020202020204" pitchFamily="34" charset="0"/>
            </a:endParaRPr>
          </a:p>
          <a:p>
            <a:pPr marL="0" indent="0" algn="ctr">
              <a:buFont typeface="Arial" panose="020B0604020202020204" pitchFamily="34" charset="0"/>
              <a:buNone/>
            </a:pPr>
            <a:endParaRPr lang="en-US" sz="2800" dirty="0">
              <a:cs typeface="Arial" panose="020B0604020202020204" pitchFamily="34" charset="0"/>
            </a:endParaRPr>
          </a:p>
          <a:p>
            <a:pPr marL="0" indent="0" algn="ctr">
              <a:buFont typeface="Arial" panose="020B0604020202020204" pitchFamily="34" charset="0"/>
              <a:buNone/>
            </a:pPr>
            <a:endParaRPr lang="en-US" sz="2800" dirty="0">
              <a:cs typeface="Arial" panose="020B0604020202020204" pitchFamily="34" charset="0"/>
            </a:endParaRPr>
          </a:p>
          <a:p>
            <a:pPr marL="0" indent="0" algn="ctr">
              <a:buFont typeface="Arial" panose="020B0604020202020204" pitchFamily="34" charset="0"/>
              <a:buNone/>
            </a:pPr>
            <a:r>
              <a:rPr lang="en-US" sz="2800" dirty="0">
                <a:cs typeface="Arial" panose="020B0604020202020204" pitchFamily="34" charset="0"/>
              </a:rPr>
              <a:t>Add Score </a:t>
            </a:r>
          </a:p>
          <a:p>
            <a:pPr marL="0" indent="0" algn="ctr">
              <a:buFont typeface="Arial" panose="020B0604020202020204" pitchFamily="34" charset="0"/>
              <a:buNone/>
            </a:pPr>
            <a:r>
              <a:rPr lang="en-US" sz="2800" b="1" dirty="0">
                <a:cs typeface="Arial" panose="020B0604020202020204" pitchFamily="34" charset="0"/>
              </a:rPr>
              <a:t>(Section A: Mentation </a:t>
            </a:r>
            <a:r>
              <a:rPr lang="en-US" sz="2800" b="1" u="sng" dirty="0">
                <a:solidFill>
                  <a:srgbClr val="FF0000"/>
                </a:solidFill>
                <a:cs typeface="Arial" panose="020B0604020202020204" pitchFamily="34" charset="0"/>
              </a:rPr>
              <a:t>AND</a:t>
            </a:r>
            <a:r>
              <a:rPr lang="en-US" sz="2800" b="1" dirty="0">
                <a:cs typeface="Arial" panose="020B0604020202020204" pitchFamily="34" charset="0"/>
              </a:rPr>
              <a:t> Section A1: Motor Function No Receptive Deficit) </a:t>
            </a:r>
          </a:p>
        </p:txBody>
      </p:sp>
    </p:spTree>
    <p:extLst>
      <p:ext uri="{BB962C8B-B14F-4D97-AF65-F5344CB8AC3E}">
        <p14:creationId xmlns:p14="http://schemas.microsoft.com/office/powerpoint/2010/main" val="1569876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926281" y="1347019"/>
            <a:ext cx="10015682" cy="3756026"/>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lnSpc>
                <a:spcPct val="100000"/>
              </a:lnSpc>
              <a:spcBef>
                <a:spcPct val="20000"/>
              </a:spcBef>
              <a:spcAft>
                <a:spcPct val="0"/>
              </a:spcAft>
              <a:buClr>
                <a:srgbClr val="CC9900"/>
              </a:buClr>
              <a:buSzPct val="65000"/>
              <a:buFont typeface="Arial" panose="020B0604020202020204" pitchFamily="34" charset="0"/>
              <a:buNone/>
              <a:defRPr/>
            </a:pPr>
            <a:br>
              <a:rPr lang="en-CA" sz="4000" b="1" u="sng" dirty="0">
                <a:solidFill>
                  <a:srgbClr val="000000"/>
                </a:solidFill>
                <a:cs typeface="Arial" panose="020B0604020202020204" pitchFamily="34" charset="0"/>
              </a:rPr>
            </a:br>
            <a:r>
              <a:rPr lang="en-CA" sz="1300" b="1" u="sng" dirty="0">
                <a:solidFill>
                  <a:srgbClr val="000000"/>
                </a:solidFill>
                <a:cs typeface="Arial" panose="020B0604020202020204" pitchFamily="34" charset="0"/>
              </a:rPr>
              <a:t> </a:t>
            </a:r>
            <a:br>
              <a:rPr lang="en-CA" sz="4000" b="1" u="sng" dirty="0">
                <a:solidFill>
                  <a:srgbClr val="000000"/>
                </a:solidFill>
                <a:cs typeface="Arial" panose="020B0604020202020204" pitchFamily="34" charset="0"/>
              </a:rPr>
            </a:br>
            <a:endParaRPr lang="en-US" dirty="0"/>
          </a:p>
        </p:txBody>
      </p:sp>
      <p:sp>
        <p:nvSpPr>
          <p:cNvPr id="3" name="Content Placeholder 1"/>
          <p:cNvSpPr txBox="1">
            <a:spLocks/>
          </p:cNvSpPr>
          <p:nvPr/>
        </p:nvSpPr>
        <p:spPr>
          <a:xfrm>
            <a:off x="463140" y="1646226"/>
            <a:ext cx="11265720" cy="2290916"/>
          </a:xfrm>
          <a:prstGeom prst="rect">
            <a:avLst/>
          </a:prstGeom>
        </p:spPr>
        <p:txBody>
          <a:bodyPr>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00000"/>
              </a:lnSpc>
              <a:spcBef>
                <a:spcPct val="20000"/>
              </a:spcBef>
              <a:spcAft>
                <a:spcPct val="0"/>
              </a:spcAft>
              <a:buClr>
                <a:srgbClr val="FFC000"/>
              </a:buClr>
              <a:buSzPct val="100000"/>
              <a:buFont typeface="Wingdings" panose="05000000000000000000" pitchFamily="2" charset="2"/>
              <a:buChar char="§"/>
              <a:defRPr/>
            </a:pPr>
            <a:r>
              <a:rPr lang="en-CA" sz="2800" dirty="0">
                <a:solidFill>
                  <a:srgbClr val="000000"/>
                </a:solidFill>
                <a:cs typeface="Arial" panose="020B0604020202020204" pitchFamily="34" charset="0"/>
              </a:rPr>
              <a:t> Patient </a:t>
            </a:r>
            <a:r>
              <a:rPr lang="en-CA" sz="2800" b="1" u="sng" dirty="0">
                <a:solidFill>
                  <a:srgbClr val="000000"/>
                </a:solidFill>
                <a:cs typeface="Arial" panose="020B0604020202020204" pitchFamily="34" charset="0"/>
              </a:rPr>
              <a:t>does have </a:t>
            </a:r>
            <a:r>
              <a:rPr lang="en-CA" sz="2800" dirty="0">
                <a:solidFill>
                  <a:srgbClr val="000000"/>
                </a:solidFill>
                <a:cs typeface="Arial" panose="020B0604020202020204" pitchFamily="34" charset="0"/>
              </a:rPr>
              <a:t>comprehension deficits</a:t>
            </a:r>
          </a:p>
          <a:p>
            <a:pPr fontAlgn="base">
              <a:lnSpc>
                <a:spcPct val="100000"/>
              </a:lnSpc>
              <a:spcBef>
                <a:spcPct val="20000"/>
              </a:spcBef>
              <a:spcAft>
                <a:spcPct val="0"/>
              </a:spcAft>
              <a:buClr>
                <a:srgbClr val="FFC000"/>
              </a:buClr>
              <a:buSzPct val="100000"/>
              <a:buFont typeface="Wingdings" panose="05000000000000000000" pitchFamily="2" charset="2"/>
              <a:buChar char="§"/>
              <a:defRPr/>
            </a:pPr>
            <a:r>
              <a:rPr lang="en-CA" sz="2800" dirty="0">
                <a:solidFill>
                  <a:srgbClr val="000000"/>
                </a:solidFill>
                <a:cs typeface="Arial" panose="020B0604020202020204" pitchFamily="34" charset="0"/>
              </a:rPr>
              <a:t> Patient </a:t>
            </a:r>
            <a:r>
              <a:rPr lang="en-CA" sz="2800" b="1" u="sng" dirty="0">
                <a:solidFill>
                  <a:srgbClr val="000000"/>
                </a:solidFill>
                <a:cs typeface="Arial" panose="020B0604020202020204" pitchFamily="34" charset="0"/>
              </a:rPr>
              <a:t>does NOT </a:t>
            </a:r>
            <a:r>
              <a:rPr lang="en-CA" sz="2800" dirty="0">
                <a:solidFill>
                  <a:srgbClr val="000000"/>
                </a:solidFill>
                <a:cs typeface="Arial" panose="020B0604020202020204" pitchFamily="34" charset="0"/>
              </a:rPr>
              <a:t>understand verbal commands</a:t>
            </a:r>
          </a:p>
          <a:p>
            <a:pPr fontAlgn="base">
              <a:lnSpc>
                <a:spcPct val="100000"/>
              </a:lnSpc>
              <a:spcBef>
                <a:spcPct val="20000"/>
              </a:spcBef>
              <a:spcAft>
                <a:spcPct val="0"/>
              </a:spcAft>
              <a:buClr>
                <a:srgbClr val="FFC000"/>
              </a:buClr>
              <a:buSzPct val="100000"/>
              <a:buFont typeface="Wingdings" panose="05000000000000000000" pitchFamily="2" charset="2"/>
              <a:buChar char="§"/>
              <a:defRPr/>
            </a:pPr>
            <a:r>
              <a:rPr lang="en-US" altLang="en-US" sz="2800" dirty="0"/>
              <a:t> When assessing motor function the side with the worst deficit is recorded using:</a:t>
            </a:r>
            <a:r>
              <a:rPr lang="en-US" altLang="en-US" sz="2800" b="1" dirty="0"/>
              <a:t> </a:t>
            </a:r>
            <a:r>
              <a:rPr lang="en-US" altLang="en-US" sz="2400" b="1" dirty="0"/>
              <a:t>“R” for right side and “L” for left side </a:t>
            </a:r>
          </a:p>
          <a:p>
            <a:pPr fontAlgn="base">
              <a:lnSpc>
                <a:spcPct val="100000"/>
              </a:lnSpc>
              <a:spcBef>
                <a:spcPct val="20000"/>
              </a:spcBef>
              <a:spcAft>
                <a:spcPct val="0"/>
              </a:spcAft>
              <a:buClr>
                <a:srgbClr val="CC9900"/>
              </a:buClr>
              <a:buSzPct val="65000"/>
              <a:defRPr/>
            </a:pPr>
            <a:endParaRPr lang="en-US" altLang="en-US" sz="2800" kern="0" dirty="0">
              <a:solidFill>
                <a:srgbClr val="000000"/>
              </a:solidFill>
              <a:cs typeface="Arial" panose="020B0604020202020204" pitchFamily="34" charset="0"/>
            </a:endParaRPr>
          </a:p>
          <a:p>
            <a:pPr marL="0" indent="0">
              <a:spcAft>
                <a:spcPts val="600"/>
              </a:spcAft>
              <a:buNone/>
              <a:defRPr/>
            </a:pPr>
            <a:endParaRPr lang="en-CA" sz="2800" dirty="0">
              <a:cs typeface="Arial" panose="020B0604020202020204" pitchFamily="34" charset="0"/>
            </a:endParaRPr>
          </a:p>
          <a:p>
            <a:pPr marL="0" indent="0">
              <a:buFont typeface="Arial" panose="020B0604020202020204" pitchFamily="34" charset="0"/>
              <a:buNone/>
            </a:pPr>
            <a:endParaRPr lang="en-US" sz="2800" dirty="0"/>
          </a:p>
        </p:txBody>
      </p:sp>
      <p:sp>
        <p:nvSpPr>
          <p:cNvPr id="4" name="Title 3"/>
          <p:cNvSpPr txBox="1">
            <a:spLocks/>
          </p:cNvSpPr>
          <p:nvPr/>
        </p:nvSpPr>
        <p:spPr>
          <a:xfrm>
            <a:off x="426363" y="365130"/>
            <a:ext cx="10515600" cy="1281096"/>
          </a:xfrm>
          <a:prstGeom prst="rect">
            <a:avLst/>
          </a:prstGeom>
        </p:spPr>
        <p:txBody>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t>Section A2: </a:t>
            </a:r>
            <a:r>
              <a:rPr lang="en-US" sz="3200" b="1" dirty="0">
                <a:ea typeface="ＭＳ Ｐゴシック" pitchFamily="-111" charset="-128"/>
              </a:rPr>
              <a:t>Motor Response Receptive Deficit Present</a:t>
            </a:r>
            <a:endParaRPr lang="en-US" b="1" dirty="0"/>
          </a:p>
        </p:txBody>
      </p:sp>
      <p:sp>
        <p:nvSpPr>
          <p:cNvPr id="6" name="TextBox 5"/>
          <p:cNvSpPr txBox="1"/>
          <p:nvPr/>
        </p:nvSpPr>
        <p:spPr>
          <a:xfrm>
            <a:off x="186813" y="4638384"/>
            <a:ext cx="11759381" cy="1138773"/>
          </a:xfrm>
          <a:prstGeom prst="rect">
            <a:avLst/>
          </a:prstGeom>
          <a:noFill/>
          <a:ln w="28575">
            <a:solidFill>
              <a:schemeClr val="tx1"/>
            </a:solidFill>
          </a:ln>
        </p:spPr>
        <p:txBody>
          <a:bodyPr wrap="square" rtlCol="0">
            <a:spAutoFit/>
          </a:bodyPr>
          <a:lstStyle/>
          <a:p>
            <a:pPr lvl="0">
              <a:spcBef>
                <a:spcPct val="20000"/>
              </a:spcBef>
              <a:buClr>
                <a:srgbClr val="CC9900"/>
              </a:buClr>
              <a:defRPr/>
            </a:pPr>
            <a:r>
              <a:rPr lang="en-CA" sz="2000" b="1" i="1" dirty="0">
                <a:solidFill>
                  <a:prstClr val="black"/>
                </a:solidFill>
                <a:cs typeface="Arial" panose="020B0604020202020204" pitchFamily="34" charset="0"/>
              </a:rPr>
              <a:t>Tips: </a:t>
            </a:r>
          </a:p>
          <a:p>
            <a:pPr marL="342900" indent="-342900">
              <a:spcBef>
                <a:spcPct val="20000"/>
              </a:spcBef>
              <a:buClr>
                <a:srgbClr val="CC9900"/>
              </a:buClr>
              <a:buFont typeface="Arial" panose="020B0604020202020204" pitchFamily="34" charset="0"/>
              <a:buChar char="•"/>
              <a:defRPr/>
            </a:pPr>
            <a:r>
              <a:rPr lang="en-CA" sz="2000" i="1" dirty="0">
                <a:solidFill>
                  <a:srgbClr val="FF0000"/>
                </a:solidFill>
                <a:cs typeface="Arial" panose="020B0604020202020204" pitchFamily="34" charset="0"/>
              </a:rPr>
              <a:t>Use demonstration, gestures instead of words. </a:t>
            </a:r>
          </a:p>
          <a:p>
            <a:pPr marL="342900" indent="-342900">
              <a:spcBef>
                <a:spcPct val="20000"/>
              </a:spcBef>
              <a:buClr>
                <a:srgbClr val="CC9900"/>
              </a:buClr>
              <a:buFont typeface="Arial" panose="020B0604020202020204" pitchFamily="34" charset="0"/>
              <a:buChar char="•"/>
              <a:defRPr/>
            </a:pPr>
            <a:r>
              <a:rPr lang="en-CA" sz="2000" i="1" u="sng" dirty="0">
                <a:solidFill>
                  <a:srgbClr val="FF0000"/>
                </a:solidFill>
                <a:cs typeface="Arial" panose="020B0604020202020204" pitchFamily="34" charset="0"/>
              </a:rPr>
              <a:t>Do not </a:t>
            </a:r>
            <a:r>
              <a:rPr lang="en-CA" sz="2000" i="1" dirty="0">
                <a:solidFill>
                  <a:srgbClr val="FF0000"/>
                </a:solidFill>
                <a:cs typeface="Arial" panose="020B0604020202020204" pitchFamily="34" charset="0"/>
              </a:rPr>
              <a:t>document in Section A1: Motor Function: No Receptive Deficit</a:t>
            </a:r>
            <a:endParaRPr lang="en-CA" sz="2000" dirty="0">
              <a:solidFill>
                <a:srgbClr val="FF0000"/>
              </a:solidFill>
              <a:cs typeface="Arial" panose="020B0604020202020204" pitchFamily="34"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0807" y="5087636"/>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754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543232" y="1550322"/>
            <a:ext cx="11201727" cy="4351338"/>
          </a:xfrm>
        </p:spPr>
        <p:txBody>
          <a:bodyPr>
            <a:normAutofit lnSpcReduction="10000"/>
          </a:bodyPr>
          <a:lstStyle/>
          <a:p>
            <a:pPr marL="0" indent="0">
              <a:buNone/>
            </a:pPr>
            <a:r>
              <a:rPr lang="en-US" altLang="en-US" sz="2800" b="1" dirty="0">
                <a:solidFill>
                  <a:srgbClr val="0070C0"/>
                </a:solidFill>
                <a:cs typeface="Arial" panose="020B0604020202020204" pitchFamily="34" charset="0"/>
              </a:rPr>
              <a:t>FACE</a:t>
            </a:r>
          </a:p>
          <a:p>
            <a:pPr>
              <a:buClr>
                <a:srgbClr val="FFC000"/>
              </a:buClr>
              <a:buFont typeface="Wingdings" panose="05000000000000000000" pitchFamily="2" charset="2"/>
              <a:buChar char="§"/>
            </a:pPr>
            <a:r>
              <a:rPr lang="en-CA" altLang="en-US" sz="2800" dirty="0">
                <a:cs typeface="Calibri" panose="020F0502020204030204" pitchFamily="34" charset="0"/>
              </a:rPr>
              <a:t> Have patient mimic your smile or grin. If patient is unable to follow commands, observe facial response when pressure is applied to sternum</a:t>
            </a:r>
          </a:p>
          <a:p>
            <a:endParaRPr lang="en-US" altLang="en-US" sz="2600" dirty="0">
              <a:cs typeface="Arial" panose="020B0604020202020204" pitchFamily="34" charset="0"/>
            </a:endParaRPr>
          </a:p>
          <a:p>
            <a:pPr marL="0" indent="0">
              <a:buNone/>
            </a:pPr>
            <a:endParaRPr lang="en-US" altLang="en-US" sz="2600" dirty="0">
              <a:cs typeface="Arial" panose="020B0604020202020204" pitchFamily="34" charset="0"/>
            </a:endParaRPr>
          </a:p>
          <a:p>
            <a:pPr marL="0" indent="0">
              <a:buNone/>
            </a:pPr>
            <a:endParaRPr lang="en-US" altLang="en-US" sz="2600" dirty="0">
              <a:cs typeface="Arial" panose="020B0604020202020204" pitchFamily="34" charset="0"/>
            </a:endParaRPr>
          </a:p>
          <a:p>
            <a:pPr marL="0" indent="0">
              <a:buNone/>
            </a:pPr>
            <a:endParaRPr lang="en-US" altLang="en-US" sz="2600" dirty="0">
              <a:cs typeface="Arial" panose="020B0604020202020204" pitchFamily="34" charset="0"/>
            </a:endParaRPr>
          </a:p>
          <a:p>
            <a:pPr marL="0" lvl="0" indent="0" fontAlgn="base">
              <a:lnSpc>
                <a:spcPct val="100000"/>
              </a:lnSpc>
              <a:spcBef>
                <a:spcPct val="0"/>
              </a:spcBef>
              <a:spcAft>
                <a:spcPct val="0"/>
              </a:spcAft>
              <a:buNone/>
            </a:pPr>
            <a:r>
              <a:rPr lang="en-US" altLang="en-US" sz="2600" b="1" u="sng" dirty="0">
                <a:solidFill>
                  <a:srgbClr val="000000"/>
                </a:solidFill>
                <a:cs typeface="Arial" panose="020B0604020202020204" pitchFamily="34" charset="0"/>
              </a:rPr>
              <a:t>Score</a:t>
            </a:r>
          </a:p>
          <a:p>
            <a:pPr fontAlgn="base">
              <a:lnSpc>
                <a:spcPct val="100000"/>
              </a:lnSpc>
              <a:spcBef>
                <a:spcPct val="0"/>
              </a:spcBef>
              <a:spcAft>
                <a:spcPct val="0"/>
              </a:spcAft>
              <a:buClr>
                <a:srgbClr val="FFC000"/>
              </a:buClr>
              <a:buFont typeface="Wingdings" panose="05000000000000000000" pitchFamily="2" charset="2"/>
              <a:buChar char="§"/>
            </a:pPr>
            <a:r>
              <a:rPr lang="en-US" altLang="en-US" sz="2600" b="1" dirty="0">
                <a:solidFill>
                  <a:srgbClr val="00B050"/>
                </a:solidFill>
                <a:cs typeface="Arial" panose="020B0604020202020204" pitchFamily="34" charset="0"/>
              </a:rPr>
              <a:t> 0.5 </a:t>
            </a:r>
            <a:r>
              <a:rPr lang="en-US" altLang="en-US" sz="2600" dirty="0">
                <a:solidFill>
                  <a:srgbClr val="000000"/>
                </a:solidFill>
                <a:cs typeface="Arial" panose="020B0604020202020204" pitchFamily="34" charset="0"/>
              </a:rPr>
              <a:t>Symmetrical – </a:t>
            </a:r>
            <a:r>
              <a:rPr lang="en-CA" altLang="en-US" sz="2800" dirty="0"/>
              <a:t>symmetry of mouth and nasal labial folds</a:t>
            </a:r>
            <a:endParaRPr lang="en-US" altLang="en-US" sz="2600" dirty="0">
              <a:solidFill>
                <a:srgbClr val="000000"/>
              </a:solidFill>
              <a:cs typeface="Arial" panose="020B0604020202020204" pitchFamily="34" charset="0"/>
            </a:endParaRPr>
          </a:p>
          <a:p>
            <a:pPr>
              <a:buClr>
                <a:srgbClr val="FFC000"/>
              </a:buClr>
              <a:buFont typeface="Wingdings" panose="05000000000000000000" pitchFamily="2" charset="2"/>
              <a:buChar char="§"/>
            </a:pPr>
            <a:r>
              <a:rPr lang="en-US" altLang="en-US" sz="2600" b="1" dirty="0">
                <a:solidFill>
                  <a:srgbClr val="00B050"/>
                </a:solidFill>
                <a:cs typeface="Arial" panose="020B0604020202020204" pitchFamily="34" charset="0"/>
              </a:rPr>
              <a:t> 0.0 </a:t>
            </a:r>
            <a:r>
              <a:rPr lang="en-US" altLang="en-US" sz="2600" dirty="0">
                <a:solidFill>
                  <a:srgbClr val="000000"/>
                </a:solidFill>
                <a:cs typeface="Arial" panose="020B0604020202020204" pitchFamily="34" charset="0"/>
              </a:rPr>
              <a:t>Asymmetrical – </a:t>
            </a:r>
            <a:r>
              <a:rPr lang="en-CA" altLang="en-US" sz="2800" dirty="0"/>
              <a:t>facial asymmetrical, facial weakness on one side</a:t>
            </a:r>
            <a:endParaRPr lang="en-US" altLang="en-US" sz="2800" dirty="0"/>
          </a:p>
          <a:p>
            <a:pPr marL="0" indent="0">
              <a:buNone/>
            </a:pPr>
            <a:endParaRPr lang="en-US" altLang="en-US" sz="2600" dirty="0">
              <a:cs typeface="Arial" panose="020B0604020202020204" pitchFamily="34" charset="0"/>
            </a:endParaRPr>
          </a:p>
          <a:p>
            <a:endParaRPr lang="en-US" dirty="0"/>
          </a:p>
        </p:txBody>
      </p:sp>
      <p:sp>
        <p:nvSpPr>
          <p:cNvPr id="6" name="Title 3"/>
          <p:cNvSpPr txBox="1">
            <a:spLocks/>
          </p:cNvSpPr>
          <p:nvPr/>
        </p:nvSpPr>
        <p:spPr>
          <a:xfrm>
            <a:off x="318208" y="544529"/>
            <a:ext cx="10515600" cy="1281096"/>
          </a:xfrm>
          <a:prstGeom prst="rect">
            <a:avLst/>
          </a:prstGeom>
        </p:spPr>
        <p:txBody>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t>Section A2: </a:t>
            </a:r>
            <a:r>
              <a:rPr lang="en-US" sz="3200" b="1" dirty="0">
                <a:ea typeface="ＭＳ Ｐゴシック" pitchFamily="-111" charset="-128"/>
              </a:rPr>
              <a:t>Motor Response Receptive Deficit Present</a:t>
            </a:r>
            <a:endParaRPr lang="en-US" b="1" dirty="0"/>
          </a:p>
        </p:txBody>
      </p:sp>
      <p:pic>
        <p:nvPicPr>
          <p:cNvPr id="7" name="Content Placeholder 6"/>
          <p:cNvPicPr>
            <a:picLocks noChangeAspect="1"/>
          </p:cNvPicPr>
          <p:nvPr/>
        </p:nvPicPr>
        <p:blipFill>
          <a:blip r:embed="rId2"/>
          <a:srcRect l="4317" r="4317"/>
          <a:stretch>
            <a:fillRect/>
          </a:stretch>
        </p:blipFill>
        <p:spPr bwMode="auto">
          <a:xfrm>
            <a:off x="4782327" y="2826291"/>
            <a:ext cx="1587362" cy="1799400"/>
          </a:xfrm>
          <a:prstGeom prst="rect">
            <a:avLst/>
          </a:prstGeom>
          <a:ln>
            <a:noFill/>
          </a:ln>
          <a:effectLst>
            <a:outerShdw blurRad="292100" dist="139700" dir="2700000" algn="tl" rotWithShape="0">
              <a:srgbClr val="333333">
                <a:alpha val="65000"/>
              </a:srgbClr>
            </a:outerShdw>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110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5078" y="355298"/>
            <a:ext cx="10515600" cy="1281096"/>
          </a:xfrm>
        </p:spPr>
        <p:txBody>
          <a:bodyPr>
            <a:noAutofit/>
          </a:bodyPr>
          <a:lstStyle/>
          <a:p>
            <a:r>
              <a:rPr lang="en-US" sz="3200" b="1" dirty="0"/>
              <a:t>Section A2: </a:t>
            </a:r>
            <a:r>
              <a:rPr lang="en-US" sz="3200" b="1" dirty="0">
                <a:ea typeface="ＭＳ Ｐゴシック" pitchFamily="-111" charset="-128"/>
              </a:rPr>
              <a:t>Motor Response Receptive Deficit Present</a:t>
            </a:r>
            <a:br>
              <a:rPr lang="en-US" sz="3200" b="1" dirty="0"/>
            </a:br>
            <a:endParaRPr lang="en-US" sz="2400" dirty="0"/>
          </a:p>
        </p:txBody>
      </p:sp>
      <p:sp>
        <p:nvSpPr>
          <p:cNvPr id="5" name="Content Placeholder 1"/>
          <p:cNvSpPr>
            <a:spLocks noGrp="1"/>
          </p:cNvSpPr>
          <p:nvPr>
            <p:ph idx="1"/>
          </p:nvPr>
        </p:nvSpPr>
        <p:spPr>
          <a:xfrm>
            <a:off x="435078" y="1540489"/>
            <a:ext cx="11238762" cy="4351338"/>
          </a:xfrm>
        </p:spPr>
        <p:txBody>
          <a:bodyPr>
            <a:normAutofit lnSpcReduction="10000"/>
          </a:bodyPr>
          <a:lstStyle/>
          <a:p>
            <a:pPr marL="0" lvl="0" indent="0" fontAlgn="base">
              <a:lnSpc>
                <a:spcPct val="100000"/>
              </a:lnSpc>
              <a:spcBef>
                <a:spcPct val="20000"/>
              </a:spcBef>
              <a:spcAft>
                <a:spcPct val="0"/>
              </a:spcAft>
              <a:buClr>
                <a:srgbClr val="CC9900"/>
              </a:buClr>
              <a:buSzPct val="65000"/>
              <a:buNone/>
              <a:defRPr/>
            </a:pPr>
            <a:r>
              <a:rPr lang="en-US" altLang="en-US" sz="2800" b="1" kern="0" dirty="0">
                <a:solidFill>
                  <a:srgbClr val="0070C0"/>
                </a:solidFill>
                <a:cs typeface="Arial" panose="020B0604020202020204" pitchFamily="34" charset="0"/>
              </a:rPr>
              <a:t>ARMS</a:t>
            </a:r>
          </a:p>
          <a:p>
            <a:pPr fontAlgn="base">
              <a:lnSpc>
                <a:spcPct val="100000"/>
              </a:lnSpc>
              <a:spcBef>
                <a:spcPct val="20000"/>
              </a:spcBef>
              <a:spcAft>
                <a:spcPct val="0"/>
              </a:spcAft>
              <a:buClr>
                <a:srgbClr val="FFC000"/>
              </a:buClr>
              <a:buSzPct val="100000"/>
              <a:buFont typeface="Wingdings" panose="05000000000000000000" pitchFamily="2" charset="2"/>
              <a:buChar char="§"/>
              <a:defRPr/>
            </a:pPr>
            <a:r>
              <a:rPr lang="en-CA" altLang="en-US" sz="2800" dirty="0"/>
              <a:t> Demonstrate or lift patient’s arms to 90 degree, score ability to maintain equal levels (&gt;5 secs)</a:t>
            </a:r>
          </a:p>
          <a:p>
            <a:pPr fontAlgn="base">
              <a:lnSpc>
                <a:spcPct val="100000"/>
              </a:lnSpc>
              <a:spcBef>
                <a:spcPct val="20000"/>
              </a:spcBef>
              <a:spcAft>
                <a:spcPct val="0"/>
              </a:spcAft>
              <a:buClr>
                <a:srgbClr val="FFC000"/>
              </a:buClr>
              <a:buSzPct val="100000"/>
              <a:buFont typeface="Wingdings" panose="05000000000000000000" pitchFamily="2" charset="2"/>
              <a:buChar char="§"/>
              <a:defRPr/>
            </a:pPr>
            <a:r>
              <a:rPr lang="en-CA" altLang="en-US" sz="2800" dirty="0"/>
              <a:t> If patient unable to maintain raised arms, apply nail bed pressure to assess reflex response </a:t>
            </a:r>
          </a:p>
          <a:p>
            <a:pPr marL="0" lvl="0" indent="0" fontAlgn="base">
              <a:lnSpc>
                <a:spcPct val="100000"/>
              </a:lnSpc>
              <a:spcBef>
                <a:spcPct val="20000"/>
              </a:spcBef>
              <a:spcAft>
                <a:spcPct val="0"/>
              </a:spcAft>
              <a:buClr>
                <a:srgbClr val="CC9900"/>
              </a:buClr>
              <a:buSzPct val="65000"/>
              <a:buNone/>
              <a:defRPr/>
            </a:pPr>
            <a:endParaRPr lang="en-US" altLang="en-US" sz="2600" kern="0" dirty="0">
              <a:solidFill>
                <a:srgbClr val="000000"/>
              </a:solidFill>
              <a:cs typeface="Arial" panose="020B0604020202020204" pitchFamily="34" charset="0"/>
            </a:endParaRPr>
          </a:p>
          <a:p>
            <a:pPr marL="0" lvl="0" indent="0" fontAlgn="base">
              <a:lnSpc>
                <a:spcPct val="100000"/>
              </a:lnSpc>
              <a:spcBef>
                <a:spcPct val="0"/>
              </a:spcBef>
              <a:spcAft>
                <a:spcPct val="0"/>
              </a:spcAft>
              <a:buNone/>
              <a:defRPr/>
            </a:pPr>
            <a:endParaRPr lang="en-US" altLang="en-US" sz="2600" b="1" dirty="0">
              <a:solidFill>
                <a:srgbClr val="000000"/>
              </a:solidFill>
              <a:cs typeface="Arial" panose="020B0604020202020204" pitchFamily="34" charset="0"/>
            </a:endParaRPr>
          </a:p>
          <a:p>
            <a:pPr marL="0" lvl="0" indent="0" fontAlgn="base">
              <a:lnSpc>
                <a:spcPct val="100000"/>
              </a:lnSpc>
              <a:spcBef>
                <a:spcPct val="0"/>
              </a:spcBef>
              <a:spcAft>
                <a:spcPct val="0"/>
              </a:spcAft>
              <a:buNone/>
              <a:defRPr/>
            </a:pPr>
            <a:r>
              <a:rPr lang="en-US" altLang="en-US" sz="2600" b="1" u="sng" dirty="0">
                <a:solidFill>
                  <a:srgbClr val="000000"/>
                </a:solidFill>
                <a:cs typeface="Arial" panose="020B0604020202020204" pitchFamily="34" charset="0"/>
              </a:rPr>
              <a:t>Score:</a:t>
            </a:r>
          </a:p>
          <a:p>
            <a:pPr fontAlgn="base">
              <a:lnSpc>
                <a:spcPct val="100000"/>
              </a:lnSpc>
              <a:spcBef>
                <a:spcPct val="0"/>
              </a:spcBef>
              <a:spcAft>
                <a:spcPct val="0"/>
              </a:spcAft>
              <a:buClr>
                <a:srgbClr val="FFC000"/>
              </a:buClr>
              <a:buFont typeface="Wingdings" panose="05000000000000000000" pitchFamily="2" charset="2"/>
              <a:buChar char="§"/>
              <a:defRPr/>
            </a:pPr>
            <a:r>
              <a:rPr lang="en-US" altLang="en-US" sz="2600" b="1" dirty="0">
                <a:solidFill>
                  <a:srgbClr val="00B050"/>
                </a:solidFill>
                <a:cs typeface="Arial" panose="020B0604020202020204" pitchFamily="34" charset="0"/>
              </a:rPr>
              <a:t> 1.5</a:t>
            </a:r>
            <a:r>
              <a:rPr lang="en-US" altLang="en-US" sz="2600" dirty="0">
                <a:solidFill>
                  <a:srgbClr val="000000"/>
                </a:solidFill>
                <a:cs typeface="Arial" panose="020B0604020202020204" pitchFamily="34" charset="0"/>
              </a:rPr>
              <a:t> if equal motor response (symmetrical)</a:t>
            </a:r>
          </a:p>
          <a:p>
            <a:pPr fontAlgn="base">
              <a:lnSpc>
                <a:spcPct val="100000"/>
              </a:lnSpc>
              <a:spcBef>
                <a:spcPct val="0"/>
              </a:spcBef>
              <a:spcAft>
                <a:spcPct val="0"/>
              </a:spcAft>
              <a:buClr>
                <a:srgbClr val="FFC000"/>
              </a:buClr>
              <a:buFont typeface="Wingdings" panose="05000000000000000000" pitchFamily="2" charset="2"/>
              <a:buChar char="§"/>
              <a:defRPr/>
            </a:pPr>
            <a:r>
              <a:rPr lang="en-US" altLang="en-US" sz="2600" b="1" dirty="0">
                <a:solidFill>
                  <a:srgbClr val="00B050"/>
                </a:solidFill>
                <a:cs typeface="Arial" panose="020B0604020202020204" pitchFamily="34" charset="0"/>
              </a:rPr>
              <a:t> 0.0 </a:t>
            </a:r>
            <a:r>
              <a:rPr lang="en-US" altLang="en-US" sz="2600" dirty="0">
                <a:solidFill>
                  <a:srgbClr val="000000"/>
                </a:solidFill>
                <a:cs typeface="Arial" panose="020B0604020202020204" pitchFamily="34" charset="0"/>
              </a:rPr>
              <a:t>if unequal motor response (asymmetrical)</a:t>
            </a:r>
          </a:p>
          <a:p>
            <a:pPr marL="0" indent="0">
              <a:buNone/>
            </a:pPr>
            <a:endParaRPr lang="en-US" dirty="0"/>
          </a:p>
        </p:txBody>
      </p:sp>
      <p:pic>
        <p:nvPicPr>
          <p:cNvPr id="6" name="Picture 4"/>
          <p:cNvPicPr>
            <a:picLocks noChangeAspect="1" noChangeArrowheads="1"/>
          </p:cNvPicPr>
          <p:nvPr/>
        </p:nvPicPr>
        <p:blipFill>
          <a:blip r:embed="rId2"/>
          <a:srcRect/>
          <a:stretch>
            <a:fillRect/>
          </a:stretch>
        </p:blipFill>
        <p:spPr bwMode="auto">
          <a:xfrm>
            <a:off x="8049588" y="4091832"/>
            <a:ext cx="2379981" cy="1384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165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097" y="365130"/>
            <a:ext cx="10515600" cy="1281096"/>
          </a:xfrm>
        </p:spPr>
        <p:txBody>
          <a:bodyPr>
            <a:normAutofit/>
          </a:bodyPr>
          <a:lstStyle/>
          <a:p>
            <a:r>
              <a:rPr lang="en-US" sz="3200" b="1" dirty="0"/>
              <a:t>Section A2: </a:t>
            </a:r>
            <a:r>
              <a:rPr lang="en-US" sz="3200" b="1" dirty="0">
                <a:ea typeface="ＭＳ Ｐゴシック" pitchFamily="-111" charset="-128"/>
              </a:rPr>
              <a:t>Motor Response Receptive Deficit Present </a:t>
            </a:r>
            <a:endParaRPr lang="en-US" sz="3200" dirty="0"/>
          </a:p>
        </p:txBody>
      </p:sp>
      <p:sp>
        <p:nvSpPr>
          <p:cNvPr id="5" name="Content Placeholder 1"/>
          <p:cNvSpPr>
            <a:spLocks noGrp="1"/>
          </p:cNvSpPr>
          <p:nvPr>
            <p:ph idx="1"/>
          </p:nvPr>
        </p:nvSpPr>
        <p:spPr>
          <a:xfrm>
            <a:off x="258097" y="1646226"/>
            <a:ext cx="11780610" cy="4351338"/>
          </a:xfrm>
        </p:spPr>
        <p:txBody>
          <a:bodyPr>
            <a:normAutofit/>
          </a:bodyPr>
          <a:lstStyle/>
          <a:p>
            <a:pPr marL="0" indent="0">
              <a:buNone/>
              <a:defRPr/>
            </a:pPr>
            <a:r>
              <a:rPr lang="en-US" altLang="en-US" sz="2800" b="1" dirty="0">
                <a:solidFill>
                  <a:srgbClr val="0070C0"/>
                </a:solidFill>
                <a:cs typeface="Arial" panose="020B0604020202020204" pitchFamily="34" charset="0"/>
              </a:rPr>
              <a:t>LEG</a:t>
            </a:r>
          </a:p>
          <a:p>
            <a:pPr>
              <a:buClr>
                <a:srgbClr val="FFC000"/>
              </a:buClr>
              <a:buFont typeface="Wingdings" panose="05000000000000000000" pitchFamily="2" charset="2"/>
              <a:buChar char="§"/>
              <a:defRPr/>
            </a:pPr>
            <a:r>
              <a:rPr lang="en-CA" altLang="en-US" sz="2800" dirty="0"/>
              <a:t> Lift patient’s hip to 90 degrees, score ability to maintain equal levels (&gt;5 secs)</a:t>
            </a:r>
          </a:p>
          <a:p>
            <a:pPr>
              <a:buClr>
                <a:srgbClr val="FFC000"/>
              </a:buClr>
              <a:buFont typeface="Wingdings" panose="05000000000000000000" pitchFamily="2" charset="2"/>
              <a:buChar char="§"/>
              <a:defRPr/>
            </a:pPr>
            <a:r>
              <a:rPr lang="en-CA" altLang="en-US" sz="2800" dirty="0"/>
              <a:t> If unable to maintain raised position, apply nail bed pressure to assess reflex response</a:t>
            </a:r>
          </a:p>
          <a:p>
            <a:pPr marL="0" indent="0">
              <a:buNone/>
              <a:defRPr/>
            </a:pPr>
            <a:endParaRPr lang="en-US" altLang="en-US" sz="2600" b="1" dirty="0">
              <a:cs typeface="Arial" panose="020B0604020202020204" pitchFamily="34" charset="0"/>
            </a:endParaRPr>
          </a:p>
          <a:p>
            <a:pPr marL="0" indent="0">
              <a:buNone/>
              <a:defRPr/>
            </a:pPr>
            <a:endParaRPr lang="en-US" altLang="en-US" sz="2600" b="1" dirty="0">
              <a:solidFill>
                <a:srgbClr val="000000"/>
              </a:solidFill>
              <a:cs typeface="Arial" panose="020B0604020202020204" pitchFamily="34" charset="0"/>
            </a:endParaRPr>
          </a:p>
          <a:p>
            <a:pPr marL="0" indent="0">
              <a:spcBef>
                <a:spcPct val="0"/>
              </a:spcBef>
              <a:buNone/>
              <a:defRPr/>
            </a:pPr>
            <a:r>
              <a:rPr lang="en-US" altLang="en-US" sz="2600" b="1" u="sng" dirty="0">
                <a:solidFill>
                  <a:srgbClr val="000000"/>
                </a:solidFill>
                <a:cs typeface="Arial" panose="020B0604020202020204" pitchFamily="34" charset="0"/>
              </a:rPr>
              <a:t>Score </a:t>
            </a:r>
          </a:p>
          <a:p>
            <a:pPr>
              <a:spcBef>
                <a:spcPct val="0"/>
              </a:spcBef>
              <a:buClr>
                <a:srgbClr val="FFC000"/>
              </a:buClr>
              <a:buFont typeface="Wingdings" panose="05000000000000000000" pitchFamily="2" charset="2"/>
              <a:buChar char="§"/>
              <a:defRPr/>
            </a:pPr>
            <a:r>
              <a:rPr lang="en-US" altLang="en-US" sz="2600" b="1" dirty="0">
                <a:solidFill>
                  <a:srgbClr val="00B050"/>
                </a:solidFill>
                <a:cs typeface="Arial" panose="020B0604020202020204" pitchFamily="34" charset="0"/>
              </a:rPr>
              <a:t> 1.5</a:t>
            </a:r>
            <a:r>
              <a:rPr lang="en-US" altLang="en-US" sz="2600" dirty="0">
                <a:solidFill>
                  <a:srgbClr val="000000"/>
                </a:solidFill>
                <a:cs typeface="Arial" panose="020B0604020202020204" pitchFamily="34" charset="0"/>
              </a:rPr>
              <a:t> if equal motor response</a:t>
            </a:r>
          </a:p>
          <a:p>
            <a:pPr>
              <a:spcBef>
                <a:spcPct val="0"/>
              </a:spcBef>
              <a:buClr>
                <a:srgbClr val="FFC000"/>
              </a:buClr>
              <a:buFont typeface="Wingdings" panose="05000000000000000000" pitchFamily="2" charset="2"/>
              <a:buChar char="§"/>
              <a:defRPr/>
            </a:pPr>
            <a:r>
              <a:rPr lang="en-US" altLang="en-US" sz="2600" b="1" dirty="0">
                <a:solidFill>
                  <a:srgbClr val="00B050"/>
                </a:solidFill>
                <a:cs typeface="Arial" panose="020B0604020202020204" pitchFamily="34" charset="0"/>
              </a:rPr>
              <a:t> 0.0</a:t>
            </a:r>
            <a:r>
              <a:rPr lang="en-US" altLang="en-US" sz="2600" dirty="0">
                <a:solidFill>
                  <a:srgbClr val="000000"/>
                </a:solidFill>
                <a:cs typeface="Arial" panose="020B0604020202020204" pitchFamily="34" charset="0"/>
              </a:rPr>
              <a:t> if unequal motor response </a:t>
            </a:r>
            <a:endParaRPr lang="en-US" altLang="ja-JP" sz="2600" dirty="0">
              <a:cs typeface="Arial" panose="020B0604020202020204" pitchFamily="34" charset="0"/>
            </a:endParaRPr>
          </a:p>
          <a:p>
            <a:pPr marL="0" indent="0">
              <a:buNone/>
            </a:pPr>
            <a:endParaRPr lang="en-US" dirty="0"/>
          </a:p>
        </p:txBody>
      </p:sp>
      <p:pic>
        <p:nvPicPr>
          <p:cNvPr id="7" name="Picture 6">
            <a:extLst>
              <a:ext uri="{FF2B5EF4-FFF2-40B4-BE49-F238E27FC236}">
                <a16:creationId xmlns:a16="http://schemas.microsoft.com/office/drawing/2014/main" id="{3730CDA7-2D1C-4597-8841-D6C7CCEAC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314947" y="3751662"/>
            <a:ext cx="2581295" cy="1935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6067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prstClr val="black"/>
                </a:solidFill>
              </a:rPr>
              <a:t>Assessment Completed</a:t>
            </a:r>
            <a:endParaRPr lang="en-US" dirty="0"/>
          </a:p>
        </p:txBody>
      </p:sp>
      <p:pic>
        <p:nvPicPr>
          <p:cNvPr id="5" name="Content Placeholder 4"/>
          <p:cNvPicPr>
            <a:picLocks noGrp="1" noChangeAspect="1"/>
          </p:cNvPicPr>
          <p:nvPr>
            <p:ph idx="1"/>
          </p:nvPr>
        </p:nvPicPr>
        <p:blipFill>
          <a:blip r:embed="rId2"/>
          <a:stretch>
            <a:fillRect/>
          </a:stretch>
        </p:blipFill>
        <p:spPr>
          <a:xfrm>
            <a:off x="4269156" y="1646226"/>
            <a:ext cx="3252085" cy="3252085"/>
          </a:xfrm>
          <a:prstGeom prst="rect">
            <a:avLst/>
          </a:prstGeom>
        </p:spPr>
      </p:pic>
      <p:sp>
        <p:nvSpPr>
          <p:cNvPr id="6" name="Content Placeholder 1"/>
          <p:cNvSpPr txBox="1">
            <a:spLocks/>
          </p:cNvSpPr>
          <p:nvPr/>
        </p:nvSpPr>
        <p:spPr>
          <a:xfrm>
            <a:off x="167149" y="3175820"/>
            <a:ext cx="11651225" cy="3756026"/>
          </a:xfrm>
          <a:prstGeom prst="rect">
            <a:avLst/>
          </a:prstGeom>
        </p:spPr>
        <p:txBody>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pPr marL="0" indent="0" algn="ctr">
              <a:buNone/>
            </a:pPr>
            <a:r>
              <a:rPr lang="en-US" sz="2400" dirty="0">
                <a:cs typeface="Arial" panose="020B0604020202020204" pitchFamily="34" charset="0"/>
              </a:rPr>
              <a:t>Add Score </a:t>
            </a:r>
          </a:p>
          <a:p>
            <a:pPr marL="0" indent="0" algn="ctr">
              <a:buNone/>
            </a:pPr>
            <a:r>
              <a:rPr lang="en-US" sz="2400" b="1" dirty="0">
                <a:cs typeface="Arial" panose="020B0604020202020204" pitchFamily="34" charset="0"/>
              </a:rPr>
              <a:t>(Section A: Mentation </a:t>
            </a:r>
            <a:r>
              <a:rPr lang="en-US" sz="2400" b="1" u="sng" dirty="0">
                <a:solidFill>
                  <a:srgbClr val="FF0000"/>
                </a:solidFill>
                <a:cs typeface="Arial" panose="020B0604020202020204" pitchFamily="34" charset="0"/>
              </a:rPr>
              <a:t>AND</a:t>
            </a:r>
            <a:r>
              <a:rPr lang="en-US" sz="2400" b="1" dirty="0">
                <a:cs typeface="Arial" panose="020B0604020202020204" pitchFamily="34" charset="0"/>
              </a:rPr>
              <a:t> Section A2: Motor Response Receptive Deficit Present)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9329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5857" y="345465"/>
            <a:ext cx="10515600" cy="1281096"/>
          </a:xfrm>
        </p:spPr>
        <p:txBody>
          <a:bodyPr>
            <a:normAutofit fontScale="90000"/>
          </a:bodyPr>
          <a:lstStyle/>
          <a:p>
            <a:pPr eaLnBrk="1" hangingPunct="1"/>
            <a:br>
              <a:rPr lang="en-US" altLang="en-US" sz="3800" b="1" dirty="0"/>
            </a:br>
            <a:r>
              <a:rPr lang="en-US" altLang="en-US" sz="3800" b="1" dirty="0"/>
              <a:t>Key Points</a:t>
            </a:r>
            <a:br>
              <a:rPr lang="en-US" altLang="en-US" sz="3800" b="1" dirty="0"/>
            </a:br>
            <a:endParaRPr lang="en-US" altLang="en-US" sz="3800" b="1" dirty="0"/>
          </a:p>
        </p:txBody>
      </p:sp>
      <p:sp>
        <p:nvSpPr>
          <p:cNvPr id="44035" name="Rectangle 3">
            <a:extLst>
              <a:ext uri="{FF2B5EF4-FFF2-40B4-BE49-F238E27FC236}">
                <a16:creationId xmlns:a16="http://schemas.microsoft.com/office/drawing/2014/main" id="{D72B4B92-A86B-498C-A1E9-A00C53531C1A}"/>
              </a:ext>
            </a:extLst>
          </p:cNvPr>
          <p:cNvSpPr>
            <a:spLocks noGrp="1" noChangeArrowheads="1"/>
          </p:cNvSpPr>
          <p:nvPr>
            <p:ph type="body" idx="1"/>
          </p:nvPr>
        </p:nvSpPr>
        <p:spPr>
          <a:xfrm>
            <a:off x="535857" y="1821426"/>
            <a:ext cx="8700740" cy="4093237"/>
          </a:xfrm>
        </p:spPr>
        <p:txBody>
          <a:bodyPr/>
          <a:lstStyle/>
          <a:p>
            <a:pPr>
              <a:buClr>
                <a:srgbClr val="FFC000"/>
              </a:buClr>
              <a:buFont typeface="Wingdings" panose="05000000000000000000" pitchFamily="2" charset="2"/>
              <a:buChar char="§"/>
              <a:defRPr/>
            </a:pPr>
            <a:r>
              <a:rPr lang="en-US" sz="2800" dirty="0">
                <a:cs typeface="Arial" panose="020B0604020202020204" pitchFamily="34" charset="0"/>
              </a:rPr>
              <a:t> Assess both sides, only document </a:t>
            </a:r>
            <a:r>
              <a:rPr lang="en-US" sz="2800" b="1" dirty="0">
                <a:cs typeface="Arial" panose="020B0604020202020204" pitchFamily="34" charset="0"/>
              </a:rPr>
              <a:t>affected side</a:t>
            </a:r>
          </a:p>
          <a:p>
            <a:pPr>
              <a:buClr>
                <a:srgbClr val="FFC000"/>
              </a:buClr>
              <a:buFont typeface="Wingdings" panose="05000000000000000000" pitchFamily="2" charset="2"/>
              <a:buChar char="§"/>
              <a:defRPr/>
            </a:pPr>
            <a:r>
              <a:rPr lang="en-US" sz="2800" b="1" dirty="0">
                <a:cs typeface="Arial" panose="020B0604020202020204" pitchFamily="34" charset="0"/>
              </a:rPr>
              <a:t> ONLY </a:t>
            </a:r>
            <a:r>
              <a:rPr lang="en-US" sz="2800" dirty="0">
                <a:cs typeface="Arial" panose="020B0604020202020204" pitchFamily="34" charset="0"/>
              </a:rPr>
              <a:t>complete A1 </a:t>
            </a:r>
            <a:r>
              <a:rPr lang="en-US" sz="2800" b="1" dirty="0">
                <a:cs typeface="Arial" panose="020B0604020202020204" pitchFamily="34" charset="0"/>
              </a:rPr>
              <a:t>or </a:t>
            </a:r>
            <a:r>
              <a:rPr lang="en-US" sz="2800" dirty="0">
                <a:cs typeface="Arial" panose="020B0604020202020204" pitchFamily="34" charset="0"/>
              </a:rPr>
              <a:t>A2 </a:t>
            </a:r>
            <a:r>
              <a:rPr lang="en-US" sz="2800" b="1" dirty="0">
                <a:cs typeface="Arial" panose="020B0604020202020204" pitchFamily="34" charset="0"/>
              </a:rPr>
              <a:t>never both</a:t>
            </a:r>
          </a:p>
          <a:p>
            <a:pPr>
              <a:buClr>
                <a:srgbClr val="FFC000"/>
              </a:buClr>
              <a:buFont typeface="Wingdings" panose="05000000000000000000" pitchFamily="2" charset="2"/>
              <a:buChar char="§"/>
              <a:defRPr/>
            </a:pPr>
            <a:r>
              <a:rPr lang="en-US" altLang="en-US" sz="2800" dirty="0"/>
              <a:t> Only use standardized tools to ensure consistency: pen,  </a:t>
            </a:r>
          </a:p>
          <a:p>
            <a:pPr marL="0" indent="0">
              <a:buClr>
                <a:srgbClr val="FFC000"/>
              </a:buClr>
              <a:buNone/>
              <a:defRPr/>
            </a:pPr>
            <a:r>
              <a:rPr lang="en-US" altLang="en-US" sz="2800" dirty="0"/>
              <a:t>   key, watch</a:t>
            </a:r>
          </a:p>
          <a:p>
            <a:pPr>
              <a:buClr>
                <a:srgbClr val="FFC000"/>
              </a:buClr>
              <a:buFont typeface="Wingdings" panose="05000000000000000000" pitchFamily="2" charset="2"/>
              <a:buChar char="§"/>
              <a:defRPr/>
            </a:pPr>
            <a:r>
              <a:rPr lang="en-US" sz="2800" b="1" dirty="0">
                <a:cs typeface="Arial" panose="020B0604020202020204" pitchFamily="34" charset="0"/>
              </a:rPr>
              <a:t> Maximum score 11.5 </a:t>
            </a:r>
            <a:r>
              <a:rPr lang="en-US" sz="2800" dirty="0">
                <a:cs typeface="Arial" panose="020B0604020202020204" pitchFamily="34" charset="0"/>
              </a:rPr>
              <a:t>(no deficits)</a:t>
            </a:r>
          </a:p>
          <a:p>
            <a:pPr>
              <a:buClr>
                <a:srgbClr val="FFC000"/>
              </a:buClr>
              <a:buFont typeface="Wingdings" panose="05000000000000000000" pitchFamily="2" charset="2"/>
              <a:buChar char="§"/>
              <a:defRPr/>
            </a:pPr>
            <a:r>
              <a:rPr lang="en-US" sz="2800" b="1" dirty="0">
                <a:cs typeface="Arial" panose="020B0604020202020204" pitchFamily="34" charset="0"/>
              </a:rPr>
              <a:t> Minimum score 1.5</a:t>
            </a:r>
            <a:endParaRPr lang="en-US" altLang="en-US" sz="2800" dirty="0"/>
          </a:p>
          <a:p>
            <a:pPr eaLnBrk="1" hangingPunct="1">
              <a:buClr>
                <a:srgbClr val="FFC000"/>
              </a:buClr>
              <a:buFont typeface="Wingdings" panose="05000000000000000000" pitchFamily="2" charset="2"/>
              <a:buChar char="§"/>
              <a:defRPr/>
            </a:pPr>
            <a:r>
              <a:rPr lang="en-US" altLang="en-US" sz="2800" dirty="0"/>
              <a:t> Does not assess cerebellar or brain stem infarcts</a:t>
            </a:r>
          </a:p>
          <a:p>
            <a:pPr marL="0" indent="0">
              <a:buNone/>
              <a:defRPr/>
            </a:pPr>
            <a:endParaRPr lang="en-US" altLang="en-US" dirty="0"/>
          </a:p>
          <a:p>
            <a:pPr marL="0" indent="0" eaLnBrk="1" hangingPunct="1">
              <a:buNone/>
              <a:defRPr/>
            </a:pPr>
            <a:endParaRPr lang="en-US" altLang="en-US" dirty="0"/>
          </a:p>
          <a:p>
            <a:pPr eaLnBrk="1" hangingPunct="1">
              <a:defRPr/>
            </a:pPr>
            <a:endParaRPr lang="en-US" altLang="en-US" dirty="0"/>
          </a:p>
          <a:p>
            <a:pPr eaLnBrk="1" hangingPunct="1">
              <a:defRPr/>
            </a:pPr>
            <a:endParaRPr lang="en-US" altLang="en-US" dirty="0"/>
          </a:p>
        </p:txBody>
      </p:sp>
      <p:pic>
        <p:nvPicPr>
          <p:cNvPr id="5" name="Picture 4"/>
          <p:cNvPicPr>
            <a:picLocks noChangeAspect="1"/>
          </p:cNvPicPr>
          <p:nvPr/>
        </p:nvPicPr>
        <p:blipFill>
          <a:blip r:embed="rId2"/>
          <a:stretch>
            <a:fillRect/>
          </a:stretch>
        </p:blipFill>
        <p:spPr>
          <a:xfrm rot="4337432">
            <a:off x="9456518" y="2849075"/>
            <a:ext cx="2089230" cy="1757794"/>
          </a:xfrm>
          <a:prstGeom prst="rect">
            <a:avLst/>
          </a:prstGeom>
        </p:spPr>
      </p:pic>
    </p:spTree>
    <p:extLst>
      <p:ext uri="{BB962C8B-B14F-4D97-AF65-F5344CB8AC3E}">
        <p14:creationId xmlns:p14="http://schemas.microsoft.com/office/powerpoint/2010/main" val="27142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3736" y="365142"/>
            <a:ext cx="10515600" cy="1281096"/>
          </a:xfrm>
        </p:spPr>
        <p:txBody>
          <a:bodyPr>
            <a:normAutofit/>
          </a:bodyPr>
          <a:lstStyle/>
          <a:p>
            <a:r>
              <a:rPr lang="en-US" altLang="en-US" b="1" kern="0" dirty="0">
                <a:ea typeface="+mj-ea"/>
              </a:rPr>
              <a:t>What is the CNS?</a:t>
            </a:r>
            <a:endParaRPr lang="en-US" b="1" dirty="0"/>
          </a:p>
        </p:txBody>
      </p:sp>
      <p:sp>
        <p:nvSpPr>
          <p:cNvPr id="5" name="Content Placeholder 2"/>
          <p:cNvSpPr>
            <a:spLocks noGrp="1"/>
          </p:cNvSpPr>
          <p:nvPr>
            <p:ph idx="1"/>
          </p:nvPr>
        </p:nvSpPr>
        <p:spPr>
          <a:xfrm>
            <a:off x="642551" y="1646238"/>
            <a:ext cx="10954137" cy="4846637"/>
          </a:xfrm>
        </p:spPr>
        <p:txBody>
          <a:bodyPr>
            <a:normAutofit/>
          </a:bodyPr>
          <a:lstStyle/>
          <a:p>
            <a:pPr marL="342900" indent="-342900">
              <a:lnSpc>
                <a:spcPct val="100000"/>
              </a:lnSpc>
              <a:spcBef>
                <a:spcPct val="20000"/>
              </a:spcBef>
              <a:buClr>
                <a:srgbClr val="FFC000"/>
              </a:buClr>
              <a:buFont typeface="Wingdings" panose="05000000000000000000" pitchFamily="2" charset="2"/>
              <a:buChar char="§"/>
              <a:defRPr/>
            </a:pPr>
            <a:r>
              <a:rPr lang="en-US" altLang="en-US" sz="2800" dirty="0"/>
              <a:t>Standardized stroke assessment tool used for stroke (or suspected) and TIA patients</a:t>
            </a:r>
            <a:endParaRPr lang="en-CA" sz="2600" dirty="0">
              <a:solidFill>
                <a:prstClr val="black"/>
              </a:solidFill>
              <a:cs typeface="Arial" panose="020B0604020202020204" pitchFamily="34" charset="0"/>
            </a:endParaRPr>
          </a:p>
          <a:p>
            <a:pPr marL="342900" lvl="0" indent="-342900">
              <a:lnSpc>
                <a:spcPct val="100000"/>
              </a:lnSpc>
              <a:spcBef>
                <a:spcPct val="20000"/>
              </a:spcBef>
              <a:buClr>
                <a:srgbClr val="FFC000"/>
              </a:buClr>
              <a:buFont typeface="Wingdings" panose="05000000000000000000" pitchFamily="2" charset="2"/>
              <a:buChar char="§"/>
              <a:defRPr/>
            </a:pPr>
            <a:r>
              <a:rPr lang="en-CA" sz="2600" dirty="0">
                <a:solidFill>
                  <a:prstClr val="black"/>
                </a:solidFill>
                <a:cs typeface="Arial" panose="020B0604020202020204" pitchFamily="34" charset="0"/>
              </a:rPr>
              <a:t>CNS is a validated stroke tool used to assess patients who are </a:t>
            </a:r>
            <a:r>
              <a:rPr lang="en-CA" sz="2600" b="1" u="sng" dirty="0">
                <a:solidFill>
                  <a:prstClr val="black"/>
                </a:solidFill>
                <a:cs typeface="Arial" panose="020B0604020202020204" pitchFamily="34" charset="0"/>
              </a:rPr>
              <a:t>drowsy</a:t>
            </a:r>
            <a:r>
              <a:rPr lang="en-CA" sz="2600" b="1" dirty="0">
                <a:solidFill>
                  <a:prstClr val="black"/>
                </a:solidFill>
                <a:cs typeface="Arial" panose="020B0604020202020204" pitchFamily="34" charset="0"/>
              </a:rPr>
              <a:t> </a:t>
            </a:r>
            <a:r>
              <a:rPr lang="en-CA" sz="2600" dirty="0">
                <a:solidFill>
                  <a:prstClr val="black"/>
                </a:solidFill>
                <a:cs typeface="Arial" panose="020B0604020202020204" pitchFamily="34" charset="0"/>
              </a:rPr>
              <a:t>or </a:t>
            </a:r>
            <a:r>
              <a:rPr lang="en-CA" sz="2600" b="1" u="sng" dirty="0">
                <a:solidFill>
                  <a:prstClr val="black"/>
                </a:solidFill>
                <a:cs typeface="Arial" panose="020B0604020202020204" pitchFamily="34" charset="0"/>
              </a:rPr>
              <a:t>alert</a:t>
            </a:r>
            <a:endParaRPr lang="en-CA" sz="2600" u="sng" dirty="0">
              <a:solidFill>
                <a:prstClr val="black"/>
              </a:solidFill>
              <a:cs typeface="Arial" panose="020B0604020202020204" pitchFamily="34" charset="0"/>
            </a:endParaRPr>
          </a:p>
          <a:p>
            <a:pPr marL="342900" lvl="0" indent="-342900">
              <a:lnSpc>
                <a:spcPct val="100000"/>
              </a:lnSpc>
              <a:spcBef>
                <a:spcPct val="20000"/>
              </a:spcBef>
              <a:buClr>
                <a:srgbClr val="FFC000"/>
              </a:buClr>
              <a:buFont typeface="Wingdings" panose="05000000000000000000" pitchFamily="2" charset="2"/>
              <a:buChar char="§"/>
              <a:defRPr/>
            </a:pPr>
            <a:r>
              <a:rPr lang="en-CA" sz="2600" dirty="0">
                <a:solidFill>
                  <a:prstClr val="black"/>
                </a:solidFill>
                <a:cs typeface="Arial" panose="020B0604020202020204" pitchFamily="34" charset="0"/>
              </a:rPr>
              <a:t>It is used to:</a:t>
            </a:r>
          </a:p>
          <a:p>
            <a:pPr marL="914400" lvl="1" indent="-457200">
              <a:lnSpc>
                <a:spcPct val="100000"/>
              </a:lnSpc>
              <a:spcBef>
                <a:spcPct val="20000"/>
              </a:spcBef>
              <a:buClr>
                <a:srgbClr val="FFC000"/>
              </a:buClr>
              <a:buSzPct val="100000"/>
              <a:buFont typeface="Wingdings" panose="05000000000000000000" pitchFamily="2" charset="2"/>
              <a:buChar char="§"/>
              <a:defRPr/>
            </a:pPr>
            <a:r>
              <a:rPr lang="en-CA" sz="2600" dirty="0">
                <a:solidFill>
                  <a:prstClr val="black"/>
                </a:solidFill>
                <a:cs typeface="Arial" panose="020B0604020202020204" pitchFamily="34" charset="0"/>
              </a:rPr>
              <a:t>determine neurological </a:t>
            </a:r>
            <a:r>
              <a:rPr lang="en-CA" sz="2600" b="1" dirty="0">
                <a:solidFill>
                  <a:prstClr val="black"/>
                </a:solidFill>
                <a:cs typeface="Arial" panose="020B0604020202020204" pitchFamily="34" charset="0"/>
              </a:rPr>
              <a:t>baseline</a:t>
            </a:r>
            <a:r>
              <a:rPr lang="en-CA" sz="2600" dirty="0">
                <a:solidFill>
                  <a:prstClr val="black"/>
                </a:solidFill>
                <a:cs typeface="Arial" panose="020B0604020202020204" pitchFamily="34" charset="0"/>
              </a:rPr>
              <a:t> on admission </a:t>
            </a:r>
            <a:r>
              <a:rPr lang="en-CA" sz="2600" b="1" dirty="0">
                <a:solidFill>
                  <a:prstClr val="black"/>
                </a:solidFill>
                <a:cs typeface="Arial" panose="020B0604020202020204" pitchFamily="34" charset="0"/>
              </a:rPr>
              <a:t>and</a:t>
            </a:r>
            <a:r>
              <a:rPr lang="en-CA" sz="2600" dirty="0">
                <a:solidFill>
                  <a:prstClr val="black"/>
                </a:solidFill>
                <a:cs typeface="Arial" panose="020B0604020202020204" pitchFamily="34" charset="0"/>
              </a:rPr>
              <a:t> to detect </a:t>
            </a:r>
            <a:r>
              <a:rPr lang="en-CA" sz="2600" b="1" dirty="0">
                <a:solidFill>
                  <a:prstClr val="black"/>
                </a:solidFill>
                <a:cs typeface="Arial" panose="020B0604020202020204" pitchFamily="34" charset="0"/>
              </a:rPr>
              <a:t>deterioration</a:t>
            </a:r>
            <a:r>
              <a:rPr lang="en-CA" sz="2600" dirty="0">
                <a:solidFill>
                  <a:prstClr val="black"/>
                </a:solidFill>
                <a:cs typeface="Arial" panose="020B0604020202020204" pitchFamily="34" charset="0"/>
              </a:rPr>
              <a:t> during the acute stay so early interventions can be implemented</a:t>
            </a:r>
          </a:p>
          <a:p>
            <a:pPr marL="914400" lvl="1" indent="-457200">
              <a:lnSpc>
                <a:spcPct val="100000"/>
              </a:lnSpc>
              <a:spcBef>
                <a:spcPct val="20000"/>
              </a:spcBef>
              <a:buClr>
                <a:srgbClr val="FFC000"/>
              </a:buClr>
              <a:buSzPct val="100000"/>
              <a:buFont typeface="Wingdings" panose="05000000000000000000" pitchFamily="2" charset="2"/>
              <a:buChar char="§"/>
              <a:defRPr/>
            </a:pPr>
            <a:r>
              <a:rPr lang="en-CA" sz="2600" b="1" dirty="0">
                <a:solidFill>
                  <a:prstClr val="black"/>
                </a:solidFill>
                <a:cs typeface="Arial" panose="020B0604020202020204" pitchFamily="34" charset="0"/>
              </a:rPr>
              <a:t>objectively</a:t>
            </a:r>
            <a:r>
              <a:rPr lang="en-CA" sz="2600" dirty="0">
                <a:solidFill>
                  <a:prstClr val="black"/>
                </a:solidFill>
                <a:cs typeface="Arial" panose="020B0604020202020204" pitchFamily="34" charset="0"/>
              </a:rPr>
              <a:t> measure the impairment of the patient</a:t>
            </a:r>
          </a:p>
          <a:p>
            <a:pPr marL="342900" lvl="0" indent="-342900" fontAlgn="base">
              <a:lnSpc>
                <a:spcPct val="100000"/>
              </a:lnSpc>
              <a:spcBef>
                <a:spcPct val="20000"/>
              </a:spcBef>
              <a:spcAft>
                <a:spcPct val="0"/>
              </a:spcAft>
              <a:buClr>
                <a:srgbClr val="FFC000"/>
              </a:buClr>
              <a:buSzPct val="100000"/>
              <a:buFont typeface="Wingdings" panose="05000000000000000000" pitchFamily="2" charset="2"/>
              <a:buChar char="§"/>
              <a:defRPr/>
            </a:pPr>
            <a:r>
              <a:rPr lang="en-US" altLang="en-US" sz="2600" kern="0" dirty="0">
                <a:solidFill>
                  <a:srgbClr val="000000"/>
                </a:solidFill>
                <a:cs typeface="Arial" panose="020B0604020202020204" pitchFamily="34" charset="0"/>
              </a:rPr>
              <a:t>Report a decrease of more than </a:t>
            </a:r>
            <a:r>
              <a:rPr lang="en-US" altLang="en-US" sz="2600" kern="0" dirty="0">
                <a:solidFill>
                  <a:srgbClr val="FF0000"/>
                </a:solidFill>
                <a:cs typeface="Arial" panose="020B0604020202020204" pitchFamily="34" charset="0"/>
              </a:rPr>
              <a:t>1 point </a:t>
            </a:r>
            <a:r>
              <a:rPr lang="en-US" altLang="en-US" sz="2600" kern="0" dirty="0">
                <a:solidFill>
                  <a:srgbClr val="000000"/>
                </a:solidFill>
                <a:cs typeface="Arial" panose="020B0604020202020204" pitchFamily="34" charset="0"/>
              </a:rPr>
              <a:t>to the most responsible provider</a:t>
            </a:r>
          </a:p>
          <a:p>
            <a:pPr marL="0" indent="0">
              <a:buNone/>
            </a:pPr>
            <a:endParaRPr lang="en-US" sz="2600" dirty="0">
              <a:cs typeface="Arial" panose="020B0604020202020204" pitchFamily="34" charset="0"/>
            </a:endParaRPr>
          </a:p>
        </p:txBody>
      </p:sp>
    </p:spTree>
    <p:extLst>
      <p:ext uri="{BB962C8B-B14F-4D97-AF65-F5344CB8AC3E}">
        <p14:creationId xmlns:p14="http://schemas.microsoft.com/office/powerpoint/2010/main" val="1265538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1980978" y="1447714"/>
            <a:ext cx="8230045" cy="452563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indent="0" algn="ctr">
              <a:buNone/>
              <a:defRPr/>
            </a:pPr>
            <a:r>
              <a:rPr lang="en-US" sz="3400" b="1" dirty="0">
                <a:ea typeface="ＭＳ Ｐゴシック" pitchFamily="-111" charset="-128"/>
              </a:rPr>
              <a:t>A </a:t>
            </a:r>
            <a:r>
              <a:rPr lang="en-US" sz="3400" b="1" u="sng" dirty="0">
                <a:ea typeface="ＭＳ Ｐゴシック" pitchFamily="-111" charset="-128"/>
              </a:rPr>
              <a:t>decrease of more than 1 point</a:t>
            </a:r>
            <a:r>
              <a:rPr lang="en-US" sz="3400" dirty="0">
                <a:ea typeface="ＭＳ Ｐゴシック" pitchFamily="-111" charset="-128"/>
              </a:rPr>
              <a:t> from previous Canadian Neurological Scale may indicate deterioration in the patient</a:t>
            </a:r>
            <a:r>
              <a:rPr lang="en-CA" altLang="en-US" sz="3400" dirty="0">
                <a:ea typeface="ＭＳ Ｐゴシック" pitchFamily="-111" charset="-128"/>
              </a:rPr>
              <a:t>’</a:t>
            </a:r>
            <a:r>
              <a:rPr lang="en-US" altLang="ja-JP" sz="3400" dirty="0">
                <a:ea typeface="ＭＳ Ｐゴシック" pitchFamily="-111" charset="-128"/>
              </a:rPr>
              <a:t>s condition and requires notification of the physician</a:t>
            </a:r>
            <a:endParaRPr lang="en-US" sz="3400" dirty="0">
              <a:ea typeface="ＭＳ Ｐゴシック" pitchFamily="-111" charset="-128"/>
            </a:endParaRPr>
          </a:p>
        </p:txBody>
      </p:sp>
      <p:pic>
        <p:nvPicPr>
          <p:cNvPr id="5" name="Picture 7" descr="j03463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3117" y="4529336"/>
            <a:ext cx="2125942" cy="170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766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880" y="2002631"/>
            <a:ext cx="8572278" cy="2852737"/>
          </a:xfrm>
        </p:spPr>
        <p:txBody>
          <a:bodyPr/>
          <a:lstStyle/>
          <a:p>
            <a:r>
              <a:rPr lang="en-US" dirty="0"/>
              <a:t>       CNS </a:t>
            </a:r>
            <a:br>
              <a:rPr lang="en-US" dirty="0"/>
            </a:br>
            <a:r>
              <a:rPr lang="en-US" dirty="0"/>
              <a:t>Case Studies</a:t>
            </a:r>
            <a:endParaRPr lang="en-CA" dirty="0"/>
          </a:p>
        </p:txBody>
      </p:sp>
      <p:pic>
        <p:nvPicPr>
          <p:cNvPr id="4" name="Picture Placeholder 6"/>
          <p:cNvPicPr>
            <a:picLocks noChangeAspect="1"/>
          </p:cNvPicPr>
          <p:nvPr/>
        </p:nvPicPr>
        <p:blipFill>
          <a:blip r:embed="rId4">
            <a:extLst>
              <a:ext uri="{28A0092B-C50C-407E-A947-70E740481C1C}">
                <a14:useLocalDpi xmlns:a14="http://schemas.microsoft.com/office/drawing/2010/main" val="0"/>
              </a:ext>
            </a:extLst>
          </a:blip>
          <a:srcRect l="-13953" r="-13953"/>
          <a:stretch>
            <a:fillRect/>
          </a:stretch>
        </p:blipFill>
        <p:spPr>
          <a:xfrm>
            <a:off x="6291358" y="1327163"/>
            <a:ext cx="5709171" cy="4443717"/>
          </a:xfrm>
          <a:prstGeom prst="rect">
            <a:avLst/>
          </a:prstGeom>
        </p:spPr>
      </p:pic>
      <p:pic>
        <p:nvPicPr>
          <p:cNvPr id="5" name="Recorded Sound">
            <a:hlinkClick r:id="" action="ppaction://media"/>
            <a:extLst>
              <a:ext uri="{FF2B5EF4-FFF2-40B4-BE49-F238E27FC236}">
                <a16:creationId xmlns:a16="http://schemas.microsoft.com/office/drawing/2014/main" id="{E5C0F1AF-FBE1-4B9C-B158-8BFDBF685A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75200" y="2128520"/>
            <a:ext cx="406400" cy="406400"/>
          </a:xfrm>
          <a:prstGeom prst="rect">
            <a:avLst/>
          </a:prstGeom>
        </p:spPr>
      </p:pic>
    </p:spTree>
    <p:extLst>
      <p:ext uri="{BB962C8B-B14F-4D97-AF65-F5344CB8AC3E}">
        <p14:creationId xmlns:p14="http://schemas.microsoft.com/office/powerpoint/2010/main" val="28972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p:nvPr>
        </p:nvSpPr>
        <p:spPr>
          <a:xfrm>
            <a:off x="521775" y="579210"/>
            <a:ext cx="10515600" cy="1325563"/>
          </a:xfrm>
        </p:spPr>
        <p:txBody>
          <a:bodyPr anchor="ctr">
            <a:normAutofit/>
          </a:bodyPr>
          <a:lstStyle/>
          <a:p>
            <a:r>
              <a:rPr lang="en-US" altLang="en-US" b="1" dirty="0"/>
              <a:t>Case Study A</a:t>
            </a:r>
            <a:endParaRPr lang="en-CA" altLang="en-US" b="1" dirty="0"/>
          </a:p>
        </p:txBody>
      </p:sp>
      <p:sp>
        <p:nvSpPr>
          <p:cNvPr id="72" name="Text Placeholder 2">
            <a:extLst>
              <a:ext uri="{FF2B5EF4-FFF2-40B4-BE49-F238E27FC236}">
                <a16:creationId xmlns:a16="http://schemas.microsoft.com/office/drawing/2014/main" id="{B98978CA-A62D-4F8F-89AA-1EAB24413E5F}"/>
              </a:ext>
            </a:extLst>
          </p:cNvPr>
          <p:cNvSpPr>
            <a:spLocks noGrp="1"/>
          </p:cNvSpPr>
          <p:nvPr>
            <p:ph type="body" idx="1"/>
          </p:nvPr>
        </p:nvSpPr>
        <p:spPr>
          <a:xfrm>
            <a:off x="497839" y="1690692"/>
            <a:ext cx="5150607" cy="3755068"/>
          </a:xfrm>
        </p:spPr>
        <p:txBody>
          <a:bodyPr>
            <a:normAutofit/>
          </a:bodyPr>
          <a:lstStyle/>
          <a:p>
            <a:pPr marL="342900" indent="-342900">
              <a:buClr>
                <a:srgbClr val="FFC000"/>
              </a:buClr>
              <a:buFont typeface="Wingdings" panose="05000000000000000000" pitchFamily="2" charset="2"/>
              <a:buChar char="§"/>
            </a:pPr>
            <a:r>
              <a:rPr lang="en-CA" sz="2100" b="0" dirty="0"/>
              <a:t>Pupils 3mm and brisk bilaterally</a:t>
            </a:r>
          </a:p>
          <a:p>
            <a:pPr marL="342900" indent="-342900">
              <a:buClr>
                <a:srgbClr val="FFC000"/>
              </a:buClr>
              <a:buFont typeface="Wingdings" panose="05000000000000000000" pitchFamily="2" charset="2"/>
              <a:buChar char="§"/>
            </a:pPr>
            <a:r>
              <a:rPr lang="en-CA" sz="2100" b="0" dirty="0"/>
              <a:t>Patient is awake and alert</a:t>
            </a:r>
          </a:p>
          <a:p>
            <a:pPr marL="342900" indent="-342900">
              <a:buClr>
                <a:srgbClr val="FFC000"/>
              </a:buClr>
              <a:buFont typeface="Wingdings" panose="05000000000000000000" pitchFamily="2" charset="2"/>
              <a:buChar char="§"/>
            </a:pPr>
            <a:r>
              <a:rPr lang="en-CA" sz="2100" b="0" dirty="0"/>
              <a:t>Keeps asking “where am I” </a:t>
            </a:r>
          </a:p>
          <a:p>
            <a:pPr marL="342900" indent="-342900">
              <a:buClr>
                <a:srgbClr val="FFC000"/>
              </a:buClr>
              <a:buFont typeface="Wingdings" panose="05000000000000000000" pitchFamily="2" charset="2"/>
              <a:buChar char="§"/>
            </a:pPr>
            <a:r>
              <a:rPr lang="en-CA" sz="2100" b="0" dirty="0"/>
              <a:t>Not following commands</a:t>
            </a:r>
          </a:p>
          <a:p>
            <a:pPr marL="342900" indent="-342900">
              <a:buClr>
                <a:srgbClr val="FFC000"/>
              </a:buClr>
              <a:buFont typeface="Wingdings" panose="05000000000000000000" pitchFamily="2" charset="2"/>
              <a:buChar char="§"/>
            </a:pPr>
            <a:r>
              <a:rPr lang="en-CA" sz="2100" b="0" dirty="0"/>
              <a:t>Mild right-sided facial weakness</a:t>
            </a:r>
          </a:p>
          <a:p>
            <a:pPr marL="342900" indent="-342900">
              <a:buClr>
                <a:srgbClr val="FFC000"/>
              </a:buClr>
              <a:buFont typeface="Wingdings" panose="05000000000000000000" pitchFamily="2" charset="2"/>
              <a:buChar char="§"/>
            </a:pPr>
            <a:r>
              <a:rPr lang="en-CA" sz="2100" b="0" dirty="0"/>
              <a:t>Able to move right arm and leg (proximal and distal), but unable to move it off the bed </a:t>
            </a:r>
          </a:p>
          <a:p>
            <a:pPr marL="285750" indent="-285750">
              <a:buFont typeface="Arial" panose="020B0604020202020204" pitchFamily="34" charset="0"/>
              <a:buChar char="•"/>
            </a:pPr>
            <a:endParaRPr lang="en-US" dirty="0"/>
          </a:p>
        </p:txBody>
      </p:sp>
      <p:pic>
        <p:nvPicPr>
          <p:cNvPr id="5" name="Picture 4" descr="Table&#10;&#10;Description automatically generated">
            <a:extLst>
              <a:ext uri="{FF2B5EF4-FFF2-40B4-BE49-F238E27FC236}">
                <a16:creationId xmlns:a16="http://schemas.microsoft.com/office/drawing/2014/main" id="{FAEDE36C-A78A-4743-8C04-882E7B9DB788}"/>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6803"/>
                    </a14:imgEffect>
                    <a14:imgEffect>
                      <a14:saturation sat="34000"/>
                    </a14:imgEffect>
                  </a14:imgLayer>
                </a14:imgProps>
              </a:ext>
              <a:ext uri="{28A0092B-C50C-407E-A947-70E740481C1C}">
                <a14:useLocalDpi xmlns:a14="http://schemas.microsoft.com/office/drawing/2010/main" val="0"/>
              </a:ext>
            </a:extLst>
          </a:blip>
          <a:srcRect l="24292" t="28230" r="54960" b="16732"/>
          <a:stretch/>
        </p:blipFill>
        <p:spPr>
          <a:xfrm>
            <a:off x="6009331" y="292552"/>
            <a:ext cx="6171126" cy="6455145"/>
          </a:xfrm>
          <a:prstGeom prst="rect">
            <a:avLst/>
          </a:prstGeom>
          <a:noFill/>
        </p:spPr>
      </p:pic>
      <p:sp>
        <p:nvSpPr>
          <p:cNvPr id="2" name="TextBox 1">
            <a:extLst>
              <a:ext uri="{FF2B5EF4-FFF2-40B4-BE49-F238E27FC236}">
                <a16:creationId xmlns:a16="http://schemas.microsoft.com/office/drawing/2014/main" id="{2609F974-3785-4B99-AE20-33CB1FA5798F}"/>
              </a:ext>
            </a:extLst>
          </p:cNvPr>
          <p:cNvSpPr txBox="1"/>
          <p:nvPr/>
        </p:nvSpPr>
        <p:spPr>
          <a:xfrm>
            <a:off x="11105804" y="1354974"/>
            <a:ext cx="588356" cy="338554"/>
          </a:xfrm>
          <a:prstGeom prst="rect">
            <a:avLst/>
          </a:prstGeom>
          <a:noFill/>
        </p:spPr>
        <p:txBody>
          <a:bodyPr wrap="square" rtlCol="0">
            <a:spAutoFit/>
          </a:bodyPr>
          <a:lstStyle/>
          <a:p>
            <a:r>
              <a:rPr lang="en-CA" sz="1600" b="1" dirty="0">
                <a:solidFill>
                  <a:srgbClr val="00B050"/>
                </a:solidFill>
              </a:rPr>
              <a:t>3.0</a:t>
            </a:r>
            <a:endParaRPr lang="en-US" sz="1600" b="1" dirty="0">
              <a:solidFill>
                <a:srgbClr val="00B050"/>
              </a:solidFill>
            </a:endParaRPr>
          </a:p>
        </p:txBody>
      </p:sp>
      <p:sp>
        <p:nvSpPr>
          <p:cNvPr id="3" name="TextBox 2">
            <a:extLst>
              <a:ext uri="{FF2B5EF4-FFF2-40B4-BE49-F238E27FC236}">
                <a16:creationId xmlns:a16="http://schemas.microsoft.com/office/drawing/2014/main" id="{C0E305BE-3284-49BA-9BB6-32D2F19B9908}"/>
              </a:ext>
            </a:extLst>
          </p:cNvPr>
          <p:cNvSpPr txBox="1"/>
          <p:nvPr/>
        </p:nvSpPr>
        <p:spPr>
          <a:xfrm>
            <a:off x="11080865" y="1781397"/>
            <a:ext cx="532016" cy="369332"/>
          </a:xfrm>
          <a:prstGeom prst="rect">
            <a:avLst/>
          </a:prstGeom>
          <a:noFill/>
        </p:spPr>
        <p:txBody>
          <a:bodyPr wrap="square" rtlCol="0">
            <a:spAutoFit/>
          </a:bodyPr>
          <a:lstStyle/>
          <a:p>
            <a:r>
              <a:rPr lang="en-CA" b="1" dirty="0">
                <a:solidFill>
                  <a:srgbClr val="00B050"/>
                </a:solidFill>
              </a:rPr>
              <a:t>0.0</a:t>
            </a:r>
            <a:endParaRPr lang="en-US" b="1" dirty="0">
              <a:solidFill>
                <a:srgbClr val="00B050"/>
              </a:solidFill>
            </a:endParaRPr>
          </a:p>
        </p:txBody>
      </p:sp>
      <p:sp>
        <p:nvSpPr>
          <p:cNvPr id="4" name="TextBox 3">
            <a:extLst>
              <a:ext uri="{FF2B5EF4-FFF2-40B4-BE49-F238E27FC236}">
                <a16:creationId xmlns:a16="http://schemas.microsoft.com/office/drawing/2014/main" id="{F002CBC2-B50A-40A4-9DD2-FBAAE264DD10}"/>
              </a:ext>
            </a:extLst>
          </p:cNvPr>
          <p:cNvSpPr txBox="1"/>
          <p:nvPr/>
        </p:nvSpPr>
        <p:spPr>
          <a:xfrm>
            <a:off x="11080865" y="2227811"/>
            <a:ext cx="532016" cy="369332"/>
          </a:xfrm>
          <a:prstGeom prst="rect">
            <a:avLst/>
          </a:prstGeom>
          <a:noFill/>
        </p:spPr>
        <p:txBody>
          <a:bodyPr wrap="square" rtlCol="0">
            <a:spAutoFit/>
          </a:bodyPr>
          <a:lstStyle/>
          <a:p>
            <a:r>
              <a:rPr lang="en-CA" b="1" dirty="0">
                <a:solidFill>
                  <a:srgbClr val="00B050"/>
                </a:solidFill>
              </a:rPr>
              <a:t>0.0</a:t>
            </a:r>
            <a:endParaRPr lang="en-US" b="1" dirty="0">
              <a:solidFill>
                <a:srgbClr val="00B050"/>
              </a:solidFill>
            </a:endParaRPr>
          </a:p>
        </p:txBody>
      </p:sp>
      <p:sp>
        <p:nvSpPr>
          <p:cNvPr id="8" name="TextBox 7">
            <a:extLst>
              <a:ext uri="{FF2B5EF4-FFF2-40B4-BE49-F238E27FC236}">
                <a16:creationId xmlns:a16="http://schemas.microsoft.com/office/drawing/2014/main" id="{A87BE18D-78CF-44EE-907D-35AAF6E1C18F}"/>
              </a:ext>
            </a:extLst>
          </p:cNvPr>
          <p:cNvSpPr txBox="1"/>
          <p:nvPr/>
        </p:nvSpPr>
        <p:spPr>
          <a:xfrm>
            <a:off x="11030986" y="5567260"/>
            <a:ext cx="831275" cy="338554"/>
          </a:xfrm>
          <a:prstGeom prst="rect">
            <a:avLst/>
          </a:prstGeom>
          <a:noFill/>
        </p:spPr>
        <p:txBody>
          <a:bodyPr wrap="square" rtlCol="0">
            <a:spAutoFit/>
          </a:bodyPr>
          <a:lstStyle/>
          <a:p>
            <a:r>
              <a:rPr lang="en-CA" sz="1600" b="1" dirty="0">
                <a:solidFill>
                  <a:srgbClr val="00B050"/>
                </a:solidFill>
              </a:rPr>
              <a:t>0.0 R</a:t>
            </a:r>
            <a:endParaRPr lang="en-US" sz="1600" b="1" dirty="0">
              <a:solidFill>
                <a:srgbClr val="00B050"/>
              </a:solidFill>
            </a:endParaRPr>
          </a:p>
        </p:txBody>
      </p:sp>
      <p:sp>
        <p:nvSpPr>
          <p:cNvPr id="12" name="TextBox 11">
            <a:extLst>
              <a:ext uri="{FF2B5EF4-FFF2-40B4-BE49-F238E27FC236}">
                <a16:creationId xmlns:a16="http://schemas.microsoft.com/office/drawing/2014/main" id="{FD6C16F9-B40C-42BE-9471-CCFD40736085}"/>
              </a:ext>
            </a:extLst>
          </p:cNvPr>
          <p:cNvSpPr txBox="1"/>
          <p:nvPr/>
        </p:nvSpPr>
        <p:spPr>
          <a:xfrm>
            <a:off x="11030988" y="5824748"/>
            <a:ext cx="892234" cy="338554"/>
          </a:xfrm>
          <a:prstGeom prst="rect">
            <a:avLst/>
          </a:prstGeom>
          <a:noFill/>
        </p:spPr>
        <p:txBody>
          <a:bodyPr wrap="square" rtlCol="0">
            <a:spAutoFit/>
          </a:bodyPr>
          <a:lstStyle/>
          <a:p>
            <a:r>
              <a:rPr lang="en-CA" sz="1600" b="1" dirty="0">
                <a:solidFill>
                  <a:srgbClr val="00B050"/>
                </a:solidFill>
              </a:rPr>
              <a:t>0.0  R</a:t>
            </a:r>
            <a:endParaRPr lang="en-US" sz="1600" b="1" dirty="0">
              <a:solidFill>
                <a:srgbClr val="00B050"/>
              </a:solidFill>
            </a:endParaRPr>
          </a:p>
        </p:txBody>
      </p:sp>
      <p:sp>
        <p:nvSpPr>
          <p:cNvPr id="10" name="TextBox 9">
            <a:extLst>
              <a:ext uri="{FF2B5EF4-FFF2-40B4-BE49-F238E27FC236}">
                <a16:creationId xmlns:a16="http://schemas.microsoft.com/office/drawing/2014/main" id="{C147AEF7-E23B-4634-A76F-5B231806C508}"/>
              </a:ext>
            </a:extLst>
          </p:cNvPr>
          <p:cNvSpPr txBox="1"/>
          <p:nvPr/>
        </p:nvSpPr>
        <p:spPr>
          <a:xfrm>
            <a:off x="11030987" y="6134792"/>
            <a:ext cx="831276" cy="338554"/>
          </a:xfrm>
          <a:prstGeom prst="rect">
            <a:avLst/>
          </a:prstGeom>
          <a:noFill/>
        </p:spPr>
        <p:txBody>
          <a:bodyPr wrap="square" rtlCol="0">
            <a:spAutoFit/>
          </a:bodyPr>
          <a:lstStyle/>
          <a:p>
            <a:r>
              <a:rPr lang="en-CA" sz="1600" b="1" dirty="0">
                <a:solidFill>
                  <a:srgbClr val="00B050"/>
                </a:solidFill>
              </a:rPr>
              <a:t>0.0 R</a:t>
            </a:r>
            <a:endParaRPr lang="en-US" sz="1600" b="1" dirty="0">
              <a:solidFill>
                <a:srgbClr val="00B050"/>
              </a:solidFill>
            </a:endParaRPr>
          </a:p>
        </p:txBody>
      </p:sp>
      <p:sp>
        <p:nvSpPr>
          <p:cNvPr id="11" name="TextBox 10">
            <a:extLst>
              <a:ext uri="{FF2B5EF4-FFF2-40B4-BE49-F238E27FC236}">
                <a16:creationId xmlns:a16="http://schemas.microsoft.com/office/drawing/2014/main" id="{F5D8B840-D311-4145-A145-ABB5F218E512}"/>
              </a:ext>
            </a:extLst>
          </p:cNvPr>
          <p:cNvSpPr txBox="1"/>
          <p:nvPr/>
        </p:nvSpPr>
        <p:spPr>
          <a:xfrm>
            <a:off x="11168148" y="2718262"/>
            <a:ext cx="261852" cy="2538954"/>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id="{18D22681-3FF5-4DD5-A164-830A9375AC8F}"/>
              </a:ext>
            </a:extLst>
          </p:cNvPr>
          <p:cNvSpPr txBox="1"/>
          <p:nvPr/>
        </p:nvSpPr>
        <p:spPr>
          <a:xfrm>
            <a:off x="11025907" y="6291963"/>
            <a:ext cx="748150" cy="400110"/>
          </a:xfrm>
          <a:prstGeom prst="rect">
            <a:avLst/>
          </a:prstGeom>
          <a:noFill/>
        </p:spPr>
        <p:txBody>
          <a:bodyPr wrap="square" rtlCol="0">
            <a:spAutoFit/>
          </a:bodyPr>
          <a:lstStyle/>
          <a:p>
            <a:r>
              <a:rPr lang="en-CA" sz="2000" b="1" dirty="0">
                <a:solidFill>
                  <a:srgbClr val="00B050"/>
                </a:solidFill>
              </a:rPr>
              <a:t>3.0</a:t>
            </a:r>
            <a:endParaRPr lang="en-US" sz="2000" b="1" dirty="0">
              <a:solidFill>
                <a:srgbClr val="00B050"/>
              </a:solidFill>
            </a:endParaRPr>
          </a:p>
        </p:txBody>
      </p:sp>
      <p:pic>
        <p:nvPicPr>
          <p:cNvPr id="21" name="Recorded Sound">
            <a:hlinkClick r:id="" action="ppaction://media"/>
            <a:extLst>
              <a:ext uri="{FF2B5EF4-FFF2-40B4-BE49-F238E27FC236}">
                <a16:creationId xmlns:a16="http://schemas.microsoft.com/office/drawing/2014/main" id="{9FAB705A-282F-4D7E-8DBB-113873A4D84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620953" y="1329645"/>
            <a:ext cx="406400" cy="406400"/>
          </a:xfrm>
          <a:prstGeom prst="rect">
            <a:avLst/>
          </a:prstGeom>
        </p:spPr>
      </p:pic>
      <p:sp>
        <p:nvSpPr>
          <p:cNvPr id="22" name="TextBox 21">
            <a:extLst>
              <a:ext uri="{FF2B5EF4-FFF2-40B4-BE49-F238E27FC236}">
                <a16:creationId xmlns:a16="http://schemas.microsoft.com/office/drawing/2014/main" id="{5618EF65-B8E4-4AAB-872D-C9D8A599B8EC}"/>
              </a:ext>
            </a:extLst>
          </p:cNvPr>
          <p:cNvSpPr txBox="1"/>
          <p:nvPr/>
        </p:nvSpPr>
        <p:spPr>
          <a:xfrm>
            <a:off x="11105804" y="590205"/>
            <a:ext cx="382385" cy="307777"/>
          </a:xfrm>
          <a:prstGeom prst="rect">
            <a:avLst/>
          </a:prstGeom>
          <a:noFill/>
        </p:spPr>
        <p:txBody>
          <a:bodyPr wrap="square" rtlCol="0">
            <a:spAutoFit/>
          </a:bodyPr>
          <a:lstStyle/>
          <a:p>
            <a:r>
              <a:rPr lang="en-CA" sz="1400" dirty="0"/>
              <a:t>3</a:t>
            </a:r>
            <a:endParaRPr lang="en-US" sz="1400" dirty="0"/>
          </a:p>
        </p:txBody>
      </p:sp>
      <p:sp>
        <p:nvSpPr>
          <p:cNvPr id="23" name="TextBox 22">
            <a:extLst>
              <a:ext uri="{FF2B5EF4-FFF2-40B4-BE49-F238E27FC236}">
                <a16:creationId xmlns:a16="http://schemas.microsoft.com/office/drawing/2014/main" id="{C9AE4CAE-E54D-40D8-822E-93679FF33975}"/>
              </a:ext>
            </a:extLst>
          </p:cNvPr>
          <p:cNvSpPr txBox="1"/>
          <p:nvPr/>
        </p:nvSpPr>
        <p:spPr>
          <a:xfrm>
            <a:off x="11105803" y="725888"/>
            <a:ext cx="556955" cy="307777"/>
          </a:xfrm>
          <a:prstGeom prst="rect">
            <a:avLst/>
          </a:prstGeom>
          <a:noFill/>
        </p:spPr>
        <p:txBody>
          <a:bodyPr wrap="square" rtlCol="0">
            <a:spAutoFit/>
          </a:bodyPr>
          <a:lstStyle/>
          <a:p>
            <a:r>
              <a:rPr lang="en-CA" sz="1400" dirty="0"/>
              <a:t>3</a:t>
            </a:r>
            <a:endParaRPr lang="en-US" sz="1400" dirty="0"/>
          </a:p>
        </p:txBody>
      </p:sp>
      <p:sp>
        <p:nvSpPr>
          <p:cNvPr id="25" name="TextBox 24">
            <a:extLst>
              <a:ext uri="{FF2B5EF4-FFF2-40B4-BE49-F238E27FC236}">
                <a16:creationId xmlns:a16="http://schemas.microsoft.com/office/drawing/2014/main" id="{A7EC8C65-0147-4E6B-BB82-5407995274C5}"/>
              </a:ext>
            </a:extLst>
          </p:cNvPr>
          <p:cNvSpPr txBox="1"/>
          <p:nvPr/>
        </p:nvSpPr>
        <p:spPr>
          <a:xfrm>
            <a:off x="11080865" y="872836"/>
            <a:ext cx="423950" cy="369332"/>
          </a:xfrm>
          <a:prstGeom prst="rect">
            <a:avLst/>
          </a:prstGeom>
          <a:noFill/>
        </p:spPr>
        <p:txBody>
          <a:bodyPr wrap="square" rtlCol="0">
            <a:spAutoFit/>
          </a:bodyPr>
          <a:lstStyle/>
          <a:p>
            <a:r>
              <a:rPr lang="en-CA" dirty="0"/>
              <a:t>+</a:t>
            </a:r>
            <a:endParaRPr lang="en-US" dirty="0"/>
          </a:p>
        </p:txBody>
      </p:sp>
      <p:sp>
        <p:nvSpPr>
          <p:cNvPr id="26" name="TextBox 25">
            <a:extLst>
              <a:ext uri="{FF2B5EF4-FFF2-40B4-BE49-F238E27FC236}">
                <a16:creationId xmlns:a16="http://schemas.microsoft.com/office/drawing/2014/main" id="{A4671BE3-B4A4-4528-9C09-33A6B0EFC494}"/>
              </a:ext>
            </a:extLst>
          </p:cNvPr>
          <p:cNvSpPr txBox="1"/>
          <p:nvPr/>
        </p:nvSpPr>
        <p:spPr>
          <a:xfrm>
            <a:off x="11089178" y="1022465"/>
            <a:ext cx="390698" cy="369332"/>
          </a:xfrm>
          <a:prstGeom prst="rect">
            <a:avLst/>
          </a:prstGeom>
          <a:noFill/>
        </p:spPr>
        <p:txBody>
          <a:bodyPr wrap="square" rtlCol="0">
            <a:spAutoFit/>
          </a:bodyPr>
          <a:lstStyle/>
          <a:p>
            <a:r>
              <a:rPr lang="en-CA" dirty="0"/>
              <a:t>+</a:t>
            </a:r>
            <a:endParaRPr lang="en-US" dirty="0"/>
          </a:p>
        </p:txBody>
      </p:sp>
      <p:pic>
        <p:nvPicPr>
          <p:cNvPr id="27"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7048" y="5704609"/>
            <a:ext cx="3715257" cy="820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0224CB7A-BADC-4AE4-9031-5A8B698C6F5B}"/>
              </a:ext>
            </a:extLst>
          </p:cNvPr>
          <p:cNvCxnSpPr>
            <a:cxnSpLocks/>
            <a:stCxn id="11" idx="0"/>
          </p:cNvCxnSpPr>
          <p:nvPr/>
        </p:nvCxnSpPr>
        <p:spPr>
          <a:xfrm>
            <a:off x="11299074" y="2718262"/>
            <a:ext cx="0" cy="265637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0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9" fill="hold" display="0">
                  <p:stCondLst>
                    <p:cond delay="indefinite"/>
                  </p:stCondLst>
                  <p:endCondLst>
                    <p:cond evt="onStopAudio" delay="0">
                      <p:tgtEl>
                        <p:sldTgt/>
                      </p:tgtEl>
                    </p:cond>
                  </p:endCondLst>
                </p:cTn>
                <p:tgtEl>
                  <p:spTgt spid="21"/>
                </p:tgtEl>
              </p:cMediaNode>
            </p:audio>
          </p:childTnLst>
        </p:cTn>
      </p:par>
    </p:tnLst>
    <p:bldLst>
      <p:bldP spid="2" grpId="0"/>
      <p:bldP spid="3" grpId="0"/>
      <p:bldP spid="4" grpId="0"/>
      <p:bldP spid="8" grpId="0"/>
      <p:bldP spid="12" grpId="0"/>
      <p:bldP spid="10"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069183"/>
            <a:ext cx="5903006" cy="5904023"/>
          </a:xfrm>
        </p:spPr>
        <p:txBody>
          <a:bodyPr>
            <a:normAutofit/>
          </a:bodyPr>
          <a:lstStyle/>
          <a:p>
            <a:pPr>
              <a:buClr>
                <a:srgbClr val="FFC000"/>
              </a:buClr>
              <a:buFont typeface="Wingdings" panose="05000000000000000000" pitchFamily="2" charset="2"/>
              <a:buChar char="§"/>
              <a:defRPr/>
            </a:pPr>
            <a:endParaRPr lang="en-US" dirty="0">
              <a:ea typeface="ＭＳ Ｐゴシック" pitchFamily="-111" charset="-128"/>
            </a:endParaRPr>
          </a:p>
          <a:p>
            <a:pPr>
              <a:buClr>
                <a:srgbClr val="FFC000"/>
              </a:buClr>
              <a:buFont typeface="Wingdings" panose="05000000000000000000" pitchFamily="2" charset="2"/>
              <a:buChar char="§"/>
              <a:defRPr/>
            </a:pPr>
            <a:r>
              <a:rPr lang="en-US" dirty="0">
                <a:ea typeface="ＭＳ Ｐゴシック" pitchFamily="-111" charset="-128"/>
              </a:rPr>
              <a:t> Pupils brisk, 4mm bilaterally</a:t>
            </a:r>
          </a:p>
          <a:p>
            <a:pPr>
              <a:buClr>
                <a:srgbClr val="FFC000"/>
              </a:buClr>
              <a:buFont typeface="Wingdings" panose="05000000000000000000" pitchFamily="2" charset="2"/>
              <a:buChar char="§"/>
              <a:defRPr/>
            </a:pPr>
            <a:r>
              <a:rPr lang="en-US" dirty="0">
                <a:ea typeface="ＭＳ Ｐゴシック" pitchFamily="-111" charset="-128"/>
              </a:rPr>
              <a:t> Patient is alert and oriented</a:t>
            </a:r>
          </a:p>
          <a:p>
            <a:pPr>
              <a:buClr>
                <a:srgbClr val="FFC000"/>
              </a:buClr>
              <a:buFont typeface="Wingdings" panose="05000000000000000000" pitchFamily="2" charset="2"/>
              <a:buChar char="§"/>
              <a:defRPr/>
            </a:pPr>
            <a:r>
              <a:rPr lang="en-US" dirty="0">
                <a:ea typeface="ＭＳ Ｐゴシック" pitchFamily="-111" charset="-128"/>
              </a:rPr>
              <a:t> Oriented to place and time</a:t>
            </a:r>
          </a:p>
          <a:p>
            <a:pPr>
              <a:buClr>
                <a:srgbClr val="FFC000"/>
              </a:buClr>
              <a:buFont typeface="Wingdings" panose="05000000000000000000" pitchFamily="2" charset="2"/>
              <a:buChar char="§"/>
              <a:defRPr/>
            </a:pPr>
            <a:r>
              <a:rPr lang="en-US" dirty="0">
                <a:ea typeface="ＭＳ Ｐゴシック" pitchFamily="-111" charset="-128"/>
              </a:rPr>
              <a:t> Follows commands</a:t>
            </a:r>
          </a:p>
          <a:p>
            <a:pPr>
              <a:buClr>
                <a:srgbClr val="FFC000"/>
              </a:buClr>
              <a:buFont typeface="Wingdings" panose="05000000000000000000" pitchFamily="2" charset="2"/>
              <a:buChar char="§"/>
              <a:defRPr/>
            </a:pPr>
            <a:r>
              <a:rPr lang="en-US" dirty="0">
                <a:ea typeface="ＭＳ Ｐゴシック" pitchFamily="-111" charset="-128"/>
              </a:rPr>
              <a:t> Difficulty finding words; not responding appropriately to questions</a:t>
            </a:r>
          </a:p>
          <a:p>
            <a:pPr>
              <a:buClr>
                <a:srgbClr val="FFC000"/>
              </a:buClr>
              <a:buFont typeface="Wingdings" panose="05000000000000000000" pitchFamily="2" charset="2"/>
              <a:buChar char="§"/>
              <a:defRPr/>
            </a:pPr>
            <a:r>
              <a:rPr lang="en-US" dirty="0">
                <a:ea typeface="ＭＳ Ｐゴシック" pitchFamily="-111" charset="-128"/>
              </a:rPr>
              <a:t> No facial weakness</a:t>
            </a:r>
          </a:p>
          <a:p>
            <a:pPr>
              <a:buClr>
                <a:srgbClr val="FFC000"/>
              </a:buClr>
              <a:buFont typeface="Wingdings" panose="05000000000000000000" pitchFamily="2" charset="2"/>
              <a:buChar char="§"/>
              <a:defRPr/>
            </a:pPr>
            <a:r>
              <a:rPr lang="en-US" dirty="0">
                <a:ea typeface="ＭＳ Ｐゴシック" pitchFamily="-111" charset="-128"/>
              </a:rPr>
              <a:t> Able to move right arm and leg(proximal and distal) into position, but will drift down to the bed with resistance</a:t>
            </a:r>
          </a:p>
          <a:p>
            <a:pPr>
              <a:defRPr/>
            </a:pPr>
            <a:endParaRPr lang="en-US" dirty="0">
              <a:ea typeface="ＭＳ Ｐゴシック" pitchFamily="-111" charset="-128"/>
            </a:endParaRPr>
          </a:p>
        </p:txBody>
      </p:sp>
      <p:sp>
        <p:nvSpPr>
          <p:cNvPr id="51203" name="Title 1"/>
          <p:cNvSpPr>
            <a:spLocks noGrp="1"/>
          </p:cNvSpPr>
          <p:nvPr>
            <p:ph type="title"/>
          </p:nvPr>
        </p:nvSpPr>
        <p:spPr>
          <a:xfrm>
            <a:off x="268317" y="238333"/>
            <a:ext cx="10515600" cy="948325"/>
          </a:xfrm>
        </p:spPr>
        <p:txBody>
          <a:bodyPr/>
          <a:lstStyle/>
          <a:p>
            <a:r>
              <a:rPr lang="en-US" altLang="en-US" b="1" dirty="0"/>
              <a:t>Case Study B</a:t>
            </a:r>
            <a:endParaRPr lang="en-CA" altLang="en-US" b="1" dirty="0"/>
          </a:p>
        </p:txBody>
      </p:sp>
      <p:pic>
        <p:nvPicPr>
          <p:cNvPr id="5" name="Picture 4" descr="Table&#10;&#10;Description automatically generated">
            <a:extLst>
              <a:ext uri="{FF2B5EF4-FFF2-40B4-BE49-F238E27FC236}">
                <a16:creationId xmlns:a16="http://schemas.microsoft.com/office/drawing/2014/main" id="{147C7AB3-07BB-4DFE-B29A-55C78253E00B}"/>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6803"/>
                    </a14:imgEffect>
                    <a14:imgEffect>
                      <a14:saturation sat="34000"/>
                    </a14:imgEffect>
                  </a14:imgLayer>
                </a14:imgProps>
              </a:ext>
              <a:ext uri="{28A0092B-C50C-407E-A947-70E740481C1C}">
                <a14:useLocalDpi xmlns:a14="http://schemas.microsoft.com/office/drawing/2010/main" val="0"/>
              </a:ext>
            </a:extLst>
          </a:blip>
          <a:srcRect l="24292" t="28230" r="54960" b="16732"/>
          <a:stretch/>
        </p:blipFill>
        <p:spPr>
          <a:xfrm>
            <a:off x="6024880" y="254000"/>
            <a:ext cx="6044573" cy="6238871"/>
          </a:xfrm>
          <a:prstGeom prst="rect">
            <a:avLst/>
          </a:prstGeom>
          <a:noFill/>
        </p:spPr>
      </p:pic>
      <p:pic>
        <p:nvPicPr>
          <p:cNvPr id="6"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2146" y="5528355"/>
            <a:ext cx="3715257" cy="820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5AA994-934A-4D5C-9AA3-47E058EA56AC}"/>
              </a:ext>
            </a:extLst>
          </p:cNvPr>
          <p:cNvSpPr txBox="1"/>
          <p:nvPr/>
        </p:nvSpPr>
        <p:spPr>
          <a:xfrm>
            <a:off x="11047615" y="540327"/>
            <a:ext cx="399010" cy="338554"/>
          </a:xfrm>
          <a:prstGeom prst="rect">
            <a:avLst/>
          </a:prstGeom>
          <a:noFill/>
        </p:spPr>
        <p:txBody>
          <a:bodyPr wrap="square" rtlCol="0">
            <a:spAutoFit/>
          </a:bodyPr>
          <a:lstStyle/>
          <a:p>
            <a:r>
              <a:rPr lang="en-CA" sz="1600" dirty="0"/>
              <a:t>4</a:t>
            </a:r>
            <a:endParaRPr lang="en-US" sz="1600" dirty="0"/>
          </a:p>
        </p:txBody>
      </p:sp>
      <p:sp>
        <p:nvSpPr>
          <p:cNvPr id="4" name="TextBox 3">
            <a:extLst>
              <a:ext uri="{FF2B5EF4-FFF2-40B4-BE49-F238E27FC236}">
                <a16:creationId xmlns:a16="http://schemas.microsoft.com/office/drawing/2014/main" id="{0CDD30D1-EA7F-4213-9176-51F73EDA4C31}"/>
              </a:ext>
            </a:extLst>
          </p:cNvPr>
          <p:cNvSpPr txBox="1"/>
          <p:nvPr/>
        </p:nvSpPr>
        <p:spPr>
          <a:xfrm>
            <a:off x="11047615" y="761406"/>
            <a:ext cx="482137" cy="307777"/>
          </a:xfrm>
          <a:prstGeom prst="rect">
            <a:avLst/>
          </a:prstGeom>
          <a:noFill/>
        </p:spPr>
        <p:txBody>
          <a:bodyPr wrap="square" rtlCol="0">
            <a:spAutoFit/>
          </a:bodyPr>
          <a:lstStyle/>
          <a:p>
            <a:r>
              <a:rPr lang="en-CA" sz="1400" dirty="0"/>
              <a:t>4</a:t>
            </a:r>
            <a:endParaRPr lang="en-US" sz="1400" dirty="0"/>
          </a:p>
        </p:txBody>
      </p:sp>
      <p:sp>
        <p:nvSpPr>
          <p:cNvPr id="7" name="TextBox 6">
            <a:extLst>
              <a:ext uri="{FF2B5EF4-FFF2-40B4-BE49-F238E27FC236}">
                <a16:creationId xmlns:a16="http://schemas.microsoft.com/office/drawing/2014/main" id="{13FE0652-78E6-4270-9625-6C9AABDDCE54}"/>
              </a:ext>
            </a:extLst>
          </p:cNvPr>
          <p:cNvSpPr txBox="1"/>
          <p:nvPr/>
        </p:nvSpPr>
        <p:spPr>
          <a:xfrm>
            <a:off x="11047616" y="878881"/>
            <a:ext cx="399010" cy="307777"/>
          </a:xfrm>
          <a:prstGeom prst="rect">
            <a:avLst/>
          </a:prstGeom>
          <a:noFill/>
        </p:spPr>
        <p:txBody>
          <a:bodyPr wrap="square" rtlCol="0">
            <a:spAutoFit/>
          </a:bodyPr>
          <a:lstStyle/>
          <a:p>
            <a:r>
              <a:rPr lang="en-CA" sz="1400" dirty="0"/>
              <a:t>+</a:t>
            </a:r>
            <a:endParaRPr lang="en-US" sz="1400" dirty="0"/>
          </a:p>
        </p:txBody>
      </p:sp>
      <p:sp>
        <p:nvSpPr>
          <p:cNvPr id="8" name="TextBox 7">
            <a:extLst>
              <a:ext uri="{FF2B5EF4-FFF2-40B4-BE49-F238E27FC236}">
                <a16:creationId xmlns:a16="http://schemas.microsoft.com/office/drawing/2014/main" id="{A462BEF5-7C46-4CDF-9EE6-9D6053558294}"/>
              </a:ext>
            </a:extLst>
          </p:cNvPr>
          <p:cNvSpPr txBox="1"/>
          <p:nvPr/>
        </p:nvSpPr>
        <p:spPr>
          <a:xfrm>
            <a:off x="11047614" y="990011"/>
            <a:ext cx="458024" cy="307777"/>
          </a:xfrm>
          <a:prstGeom prst="rect">
            <a:avLst/>
          </a:prstGeom>
          <a:noFill/>
        </p:spPr>
        <p:txBody>
          <a:bodyPr wrap="square" rtlCol="0">
            <a:spAutoFit/>
          </a:bodyPr>
          <a:lstStyle/>
          <a:p>
            <a:r>
              <a:rPr lang="en-CA" sz="1400" dirty="0"/>
              <a:t>+</a:t>
            </a:r>
            <a:endParaRPr lang="en-US" sz="1400" dirty="0"/>
          </a:p>
        </p:txBody>
      </p:sp>
      <p:sp>
        <p:nvSpPr>
          <p:cNvPr id="9" name="TextBox 8">
            <a:extLst>
              <a:ext uri="{FF2B5EF4-FFF2-40B4-BE49-F238E27FC236}">
                <a16:creationId xmlns:a16="http://schemas.microsoft.com/office/drawing/2014/main" id="{F4397F01-8F77-4753-A6D7-018A602C1059}"/>
              </a:ext>
            </a:extLst>
          </p:cNvPr>
          <p:cNvSpPr txBox="1"/>
          <p:nvPr/>
        </p:nvSpPr>
        <p:spPr>
          <a:xfrm>
            <a:off x="11108620" y="1297788"/>
            <a:ext cx="491412" cy="338554"/>
          </a:xfrm>
          <a:prstGeom prst="rect">
            <a:avLst/>
          </a:prstGeom>
          <a:noFill/>
        </p:spPr>
        <p:txBody>
          <a:bodyPr wrap="square" rtlCol="0">
            <a:spAutoFit/>
          </a:bodyPr>
          <a:lstStyle/>
          <a:p>
            <a:r>
              <a:rPr lang="en-CA" sz="1600" b="1" i="1" dirty="0">
                <a:solidFill>
                  <a:srgbClr val="00B050"/>
                </a:solidFill>
              </a:rPr>
              <a:t>3.0</a:t>
            </a:r>
            <a:endParaRPr lang="en-US" sz="1600" b="1" i="1" dirty="0">
              <a:solidFill>
                <a:srgbClr val="00B050"/>
              </a:solidFill>
            </a:endParaRPr>
          </a:p>
        </p:txBody>
      </p:sp>
      <p:sp>
        <p:nvSpPr>
          <p:cNvPr id="10" name="TextBox 9">
            <a:extLst>
              <a:ext uri="{FF2B5EF4-FFF2-40B4-BE49-F238E27FC236}">
                <a16:creationId xmlns:a16="http://schemas.microsoft.com/office/drawing/2014/main" id="{6A5395AC-0992-4DE1-923F-A54622DB8AE9}"/>
              </a:ext>
            </a:extLst>
          </p:cNvPr>
          <p:cNvSpPr txBox="1"/>
          <p:nvPr/>
        </p:nvSpPr>
        <p:spPr>
          <a:xfrm>
            <a:off x="11108620" y="1576589"/>
            <a:ext cx="591165" cy="338554"/>
          </a:xfrm>
          <a:prstGeom prst="rect">
            <a:avLst/>
          </a:prstGeom>
          <a:noFill/>
        </p:spPr>
        <p:txBody>
          <a:bodyPr wrap="square" rtlCol="0">
            <a:spAutoFit/>
          </a:bodyPr>
          <a:lstStyle/>
          <a:p>
            <a:r>
              <a:rPr lang="en-CA" sz="1600" b="1" dirty="0">
                <a:solidFill>
                  <a:srgbClr val="00B050"/>
                </a:solidFill>
              </a:rPr>
              <a:t>1.0</a:t>
            </a:r>
            <a:endParaRPr lang="en-US" sz="1600" b="1" dirty="0">
              <a:solidFill>
                <a:srgbClr val="00B050"/>
              </a:solidFill>
            </a:endParaRPr>
          </a:p>
        </p:txBody>
      </p:sp>
      <p:sp>
        <p:nvSpPr>
          <p:cNvPr id="11" name="TextBox 10">
            <a:extLst>
              <a:ext uri="{FF2B5EF4-FFF2-40B4-BE49-F238E27FC236}">
                <a16:creationId xmlns:a16="http://schemas.microsoft.com/office/drawing/2014/main" id="{340AD891-6BCB-406D-BA36-6E1CD07D086F}"/>
              </a:ext>
            </a:extLst>
          </p:cNvPr>
          <p:cNvSpPr txBox="1"/>
          <p:nvPr/>
        </p:nvSpPr>
        <p:spPr>
          <a:xfrm>
            <a:off x="11108620" y="2011680"/>
            <a:ext cx="662202" cy="338554"/>
          </a:xfrm>
          <a:prstGeom prst="rect">
            <a:avLst/>
          </a:prstGeom>
          <a:noFill/>
        </p:spPr>
        <p:txBody>
          <a:bodyPr wrap="square" rtlCol="0">
            <a:spAutoFit/>
          </a:bodyPr>
          <a:lstStyle/>
          <a:p>
            <a:r>
              <a:rPr lang="en-CA" sz="1600" b="1" dirty="0">
                <a:solidFill>
                  <a:srgbClr val="00B050"/>
                </a:solidFill>
              </a:rPr>
              <a:t>0.5</a:t>
            </a:r>
            <a:endParaRPr lang="en-US" sz="1600" b="1" dirty="0">
              <a:solidFill>
                <a:srgbClr val="00B050"/>
              </a:solidFill>
            </a:endParaRPr>
          </a:p>
        </p:txBody>
      </p:sp>
      <p:sp>
        <p:nvSpPr>
          <p:cNvPr id="14" name="TextBox 13">
            <a:extLst>
              <a:ext uri="{FF2B5EF4-FFF2-40B4-BE49-F238E27FC236}">
                <a16:creationId xmlns:a16="http://schemas.microsoft.com/office/drawing/2014/main" id="{48EDBFB9-0264-4BAF-9A1D-A2961443AEB7}"/>
              </a:ext>
            </a:extLst>
          </p:cNvPr>
          <p:cNvSpPr txBox="1"/>
          <p:nvPr/>
        </p:nvSpPr>
        <p:spPr>
          <a:xfrm>
            <a:off x="11108620" y="2446770"/>
            <a:ext cx="491412" cy="338554"/>
          </a:xfrm>
          <a:prstGeom prst="rect">
            <a:avLst/>
          </a:prstGeom>
          <a:noFill/>
        </p:spPr>
        <p:txBody>
          <a:bodyPr wrap="square" rtlCol="0">
            <a:spAutoFit/>
          </a:bodyPr>
          <a:lstStyle/>
          <a:p>
            <a:r>
              <a:rPr lang="en-CA" sz="1600" b="1" dirty="0">
                <a:solidFill>
                  <a:srgbClr val="00B050"/>
                </a:solidFill>
              </a:rPr>
              <a:t>0.5</a:t>
            </a:r>
            <a:endParaRPr lang="en-US" sz="1600" b="1" dirty="0">
              <a:solidFill>
                <a:srgbClr val="00B050"/>
              </a:solidFill>
            </a:endParaRPr>
          </a:p>
        </p:txBody>
      </p:sp>
      <p:sp>
        <p:nvSpPr>
          <p:cNvPr id="15" name="TextBox 14">
            <a:extLst>
              <a:ext uri="{FF2B5EF4-FFF2-40B4-BE49-F238E27FC236}">
                <a16:creationId xmlns:a16="http://schemas.microsoft.com/office/drawing/2014/main" id="{87F2704E-0E70-4B07-835A-A2C99421DFAE}"/>
              </a:ext>
            </a:extLst>
          </p:cNvPr>
          <p:cNvSpPr txBox="1"/>
          <p:nvPr/>
        </p:nvSpPr>
        <p:spPr>
          <a:xfrm>
            <a:off x="11047615" y="2881860"/>
            <a:ext cx="723206" cy="338554"/>
          </a:xfrm>
          <a:prstGeom prst="rect">
            <a:avLst/>
          </a:prstGeom>
          <a:noFill/>
        </p:spPr>
        <p:txBody>
          <a:bodyPr wrap="square" rtlCol="0">
            <a:spAutoFit/>
          </a:bodyPr>
          <a:lstStyle/>
          <a:p>
            <a:r>
              <a:rPr lang="en-CA" sz="1600" b="1" dirty="0">
                <a:solidFill>
                  <a:srgbClr val="00B050"/>
                </a:solidFill>
              </a:rPr>
              <a:t>1.0 R</a:t>
            </a:r>
            <a:endParaRPr lang="en-US" sz="1600" b="1" dirty="0">
              <a:solidFill>
                <a:srgbClr val="00B050"/>
              </a:solidFill>
            </a:endParaRPr>
          </a:p>
        </p:txBody>
      </p:sp>
      <p:sp>
        <p:nvSpPr>
          <p:cNvPr id="16" name="TextBox 15">
            <a:extLst>
              <a:ext uri="{FF2B5EF4-FFF2-40B4-BE49-F238E27FC236}">
                <a16:creationId xmlns:a16="http://schemas.microsoft.com/office/drawing/2014/main" id="{FDA2D62B-CEFD-47D9-9AEC-221EA9495B31}"/>
              </a:ext>
            </a:extLst>
          </p:cNvPr>
          <p:cNvSpPr txBox="1"/>
          <p:nvPr/>
        </p:nvSpPr>
        <p:spPr>
          <a:xfrm>
            <a:off x="11047614" y="3429000"/>
            <a:ext cx="803518" cy="338554"/>
          </a:xfrm>
          <a:prstGeom prst="rect">
            <a:avLst/>
          </a:prstGeom>
          <a:noFill/>
        </p:spPr>
        <p:txBody>
          <a:bodyPr wrap="square" rtlCol="0">
            <a:spAutoFit/>
          </a:bodyPr>
          <a:lstStyle/>
          <a:p>
            <a:r>
              <a:rPr lang="en-CA" sz="1600" b="1" dirty="0">
                <a:solidFill>
                  <a:srgbClr val="00B050"/>
                </a:solidFill>
              </a:rPr>
              <a:t>1.0 R</a:t>
            </a:r>
            <a:endParaRPr lang="en-US" sz="1600" b="1" dirty="0">
              <a:solidFill>
                <a:srgbClr val="00B050"/>
              </a:solidFill>
            </a:endParaRPr>
          </a:p>
        </p:txBody>
      </p:sp>
      <p:sp>
        <p:nvSpPr>
          <p:cNvPr id="17" name="TextBox 16">
            <a:extLst>
              <a:ext uri="{FF2B5EF4-FFF2-40B4-BE49-F238E27FC236}">
                <a16:creationId xmlns:a16="http://schemas.microsoft.com/office/drawing/2014/main" id="{2C44205B-F964-40C6-8EDA-80A9BC328326}"/>
              </a:ext>
            </a:extLst>
          </p:cNvPr>
          <p:cNvSpPr txBox="1"/>
          <p:nvPr/>
        </p:nvSpPr>
        <p:spPr>
          <a:xfrm>
            <a:off x="11047614" y="4020958"/>
            <a:ext cx="803518" cy="338554"/>
          </a:xfrm>
          <a:prstGeom prst="rect">
            <a:avLst/>
          </a:prstGeom>
          <a:noFill/>
        </p:spPr>
        <p:txBody>
          <a:bodyPr wrap="square" rtlCol="0">
            <a:spAutoFit/>
          </a:bodyPr>
          <a:lstStyle/>
          <a:p>
            <a:r>
              <a:rPr lang="en-CA" sz="1600" b="1" dirty="0">
                <a:solidFill>
                  <a:srgbClr val="00B050"/>
                </a:solidFill>
              </a:rPr>
              <a:t>1.0 R</a:t>
            </a:r>
            <a:endParaRPr lang="en-US" sz="1600" b="1" dirty="0">
              <a:solidFill>
                <a:srgbClr val="00B050"/>
              </a:solidFill>
            </a:endParaRPr>
          </a:p>
        </p:txBody>
      </p:sp>
      <p:sp>
        <p:nvSpPr>
          <p:cNvPr id="18" name="TextBox 17">
            <a:extLst>
              <a:ext uri="{FF2B5EF4-FFF2-40B4-BE49-F238E27FC236}">
                <a16:creationId xmlns:a16="http://schemas.microsoft.com/office/drawing/2014/main" id="{24093F57-DC5C-4F19-B678-4B952A3A6037}"/>
              </a:ext>
            </a:extLst>
          </p:cNvPr>
          <p:cNvSpPr txBox="1"/>
          <p:nvPr/>
        </p:nvSpPr>
        <p:spPr>
          <a:xfrm>
            <a:off x="11047614" y="4729942"/>
            <a:ext cx="961506" cy="338554"/>
          </a:xfrm>
          <a:prstGeom prst="rect">
            <a:avLst/>
          </a:prstGeom>
          <a:noFill/>
        </p:spPr>
        <p:txBody>
          <a:bodyPr wrap="square" rtlCol="0">
            <a:spAutoFit/>
          </a:bodyPr>
          <a:lstStyle/>
          <a:p>
            <a:r>
              <a:rPr lang="en-CA" sz="1600" b="1" dirty="0">
                <a:solidFill>
                  <a:srgbClr val="00B050"/>
                </a:solidFill>
              </a:rPr>
              <a:t>1.0 R</a:t>
            </a:r>
            <a:endParaRPr lang="en-US" sz="1600" b="1" dirty="0">
              <a:solidFill>
                <a:srgbClr val="00B050"/>
              </a:solidFill>
            </a:endParaRPr>
          </a:p>
        </p:txBody>
      </p:sp>
      <p:cxnSp>
        <p:nvCxnSpPr>
          <p:cNvPr id="20" name="Straight Arrow Connector 19">
            <a:extLst>
              <a:ext uri="{FF2B5EF4-FFF2-40B4-BE49-F238E27FC236}">
                <a16:creationId xmlns:a16="http://schemas.microsoft.com/office/drawing/2014/main" id="{E520A653-4D85-4F1D-8A9F-3E8C1F08F521}"/>
              </a:ext>
            </a:extLst>
          </p:cNvPr>
          <p:cNvCxnSpPr/>
          <p:nvPr/>
        </p:nvCxnSpPr>
        <p:spPr>
          <a:xfrm>
            <a:off x="11288684" y="5328458"/>
            <a:ext cx="0" cy="77308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85DA65-A3E6-4A68-9C8B-82D331CD05D4}"/>
              </a:ext>
            </a:extLst>
          </p:cNvPr>
          <p:cNvSpPr txBox="1"/>
          <p:nvPr/>
        </p:nvSpPr>
        <p:spPr>
          <a:xfrm>
            <a:off x="11164015" y="6030884"/>
            <a:ext cx="398057" cy="400110"/>
          </a:xfrm>
          <a:prstGeom prst="rect">
            <a:avLst/>
          </a:prstGeom>
          <a:noFill/>
        </p:spPr>
        <p:txBody>
          <a:bodyPr wrap="square" rtlCol="0">
            <a:spAutoFit/>
          </a:bodyPr>
          <a:lstStyle/>
          <a:p>
            <a:r>
              <a:rPr lang="en-CA" sz="2000" b="1" dirty="0">
                <a:solidFill>
                  <a:srgbClr val="00B050"/>
                </a:solidFill>
              </a:rPr>
              <a:t>9</a:t>
            </a:r>
            <a:endParaRPr lang="en-US" sz="2000" b="1" dirty="0">
              <a:solidFill>
                <a:srgbClr val="00B050"/>
              </a:solidFill>
            </a:endParaRPr>
          </a:p>
        </p:txBody>
      </p:sp>
      <p:pic>
        <p:nvPicPr>
          <p:cNvPr id="23" name="Recorded Sound">
            <a:hlinkClick r:id="" action="ppaction://media"/>
            <a:extLst>
              <a:ext uri="{FF2B5EF4-FFF2-40B4-BE49-F238E27FC236}">
                <a16:creationId xmlns:a16="http://schemas.microsoft.com/office/drawing/2014/main" id="{CD44E7EC-2A79-4980-9A0F-5396C8509AC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20953" y="1329645"/>
            <a:ext cx="406400" cy="406400"/>
          </a:xfrm>
          <a:prstGeom prst="rect">
            <a:avLst/>
          </a:prstGeom>
        </p:spPr>
      </p:pic>
    </p:spTree>
    <p:extLst>
      <p:ext uri="{BB962C8B-B14F-4D97-AF65-F5344CB8AC3E}">
        <p14:creationId xmlns:p14="http://schemas.microsoft.com/office/powerpoint/2010/main" val="128694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47" fill="hold" display="0">
                  <p:stCondLst>
                    <p:cond delay="indefinite"/>
                  </p:stCondLst>
                  <p:endCondLst>
                    <p:cond evt="onStopAudio" delay="0">
                      <p:tgtEl>
                        <p:sldTgt/>
                      </p:tgtEl>
                    </p:cond>
                  </p:endCondLst>
                </p:cTn>
                <p:tgtEl>
                  <p:spTgt spid="23"/>
                </p:tgtEl>
              </p:cMediaNode>
            </p:audio>
          </p:childTnLst>
        </p:cTn>
      </p:par>
    </p:tnLst>
    <p:bldLst>
      <p:bldP spid="9" grpId="0"/>
      <p:bldP spid="10" grpId="0"/>
      <p:bldP spid="11" grpId="0"/>
      <p:bldP spid="14" grpId="0"/>
      <p:bldP spid="15" grpId="0"/>
      <p:bldP spid="16" grpId="0"/>
      <p:bldP spid="17" grpId="0"/>
      <p:bldP spid="18"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72533" y="250941"/>
            <a:ext cx="10515600" cy="740372"/>
          </a:xfrm>
        </p:spPr>
        <p:txBody>
          <a:bodyPr/>
          <a:lstStyle/>
          <a:p>
            <a:r>
              <a:rPr lang="en-US" altLang="en-US" b="1" dirty="0"/>
              <a:t>Case Study C</a:t>
            </a:r>
            <a:endParaRPr lang="en-CA" altLang="en-US" b="1" dirty="0"/>
          </a:p>
        </p:txBody>
      </p:sp>
      <p:sp>
        <p:nvSpPr>
          <p:cNvPr id="23555" name="Content Placeholder 2"/>
          <p:cNvSpPr>
            <a:spLocks noGrp="1"/>
          </p:cNvSpPr>
          <p:nvPr>
            <p:ph idx="1"/>
          </p:nvPr>
        </p:nvSpPr>
        <p:spPr>
          <a:xfrm>
            <a:off x="213894" y="1145202"/>
            <a:ext cx="5882106" cy="5404766"/>
          </a:xfrm>
        </p:spPr>
        <p:txBody>
          <a:bodyPr>
            <a:noAutofit/>
          </a:bodyPr>
          <a:lstStyle/>
          <a:p>
            <a:pPr>
              <a:buClr>
                <a:srgbClr val="FFC000"/>
              </a:buClr>
              <a:buFont typeface="Wingdings" panose="05000000000000000000" pitchFamily="2" charset="2"/>
              <a:buChar char="§"/>
              <a:defRPr/>
            </a:pPr>
            <a:r>
              <a:rPr lang="en-US" sz="2400" dirty="0">
                <a:ea typeface="ＭＳ Ｐゴシック" panose="020B0600070205080204" pitchFamily="34" charset="-128"/>
              </a:rPr>
              <a:t> </a:t>
            </a:r>
            <a:r>
              <a:rPr lang="en-US" dirty="0">
                <a:ea typeface="ＭＳ Ｐゴシック" panose="020B0600070205080204" pitchFamily="34" charset="-128"/>
              </a:rPr>
              <a:t>Pupils 3mm and brisk bilaterally</a:t>
            </a:r>
          </a:p>
          <a:p>
            <a:pPr>
              <a:buClr>
                <a:srgbClr val="FFC000"/>
              </a:buClr>
              <a:buFont typeface="Wingdings" panose="05000000000000000000" pitchFamily="2" charset="2"/>
              <a:buChar char="§"/>
              <a:defRPr/>
            </a:pPr>
            <a:r>
              <a:rPr lang="en-US" dirty="0">
                <a:ea typeface="ＭＳ Ｐゴシック" panose="020B0600070205080204" pitchFamily="34" charset="-128"/>
              </a:rPr>
              <a:t> Patient is sleeping when you enter the room, and continues to nod off during the exam</a:t>
            </a:r>
          </a:p>
          <a:p>
            <a:pPr>
              <a:buClr>
                <a:srgbClr val="FFC000"/>
              </a:buClr>
              <a:buFont typeface="Wingdings" panose="05000000000000000000" pitchFamily="2" charset="2"/>
              <a:buChar char="§"/>
              <a:defRPr/>
            </a:pPr>
            <a:r>
              <a:rPr lang="en-US" dirty="0">
                <a:ea typeface="ＭＳ Ｐゴシック" panose="020B0600070205080204" pitchFamily="34" charset="-128"/>
              </a:rPr>
              <a:t> He rouses easily to his name</a:t>
            </a:r>
          </a:p>
          <a:p>
            <a:pPr>
              <a:buClr>
                <a:srgbClr val="FFC000"/>
              </a:buClr>
              <a:buFont typeface="Wingdings" panose="05000000000000000000" pitchFamily="2" charset="2"/>
              <a:buChar char="§"/>
              <a:defRPr/>
            </a:pPr>
            <a:r>
              <a:rPr lang="en-US" dirty="0">
                <a:ea typeface="ＭＳ Ｐゴシック" panose="020B0600070205080204" pitchFamily="34" charset="-128"/>
              </a:rPr>
              <a:t> Speech is slurred, but comprehensive,  </a:t>
            </a:r>
          </a:p>
          <a:p>
            <a:pPr marL="0" indent="0">
              <a:buClr>
                <a:srgbClr val="FFC000"/>
              </a:buClr>
              <a:buNone/>
              <a:defRPr/>
            </a:pPr>
            <a:r>
              <a:rPr lang="en-US" dirty="0">
                <a:ea typeface="ＭＳ Ｐゴシック" panose="020B0600070205080204" pitchFamily="34" charset="-128"/>
              </a:rPr>
              <a:t>    oriented </a:t>
            </a:r>
          </a:p>
          <a:p>
            <a:pPr>
              <a:buClr>
                <a:srgbClr val="FFC000"/>
              </a:buClr>
              <a:buFont typeface="Wingdings" panose="05000000000000000000" pitchFamily="2" charset="2"/>
              <a:buChar char="§"/>
              <a:defRPr/>
            </a:pPr>
            <a:r>
              <a:rPr lang="en-US" dirty="0">
                <a:ea typeface="ＭＳ Ｐゴシック" panose="020B0600070205080204" pitchFamily="34" charset="-128"/>
              </a:rPr>
              <a:t> Follows commands</a:t>
            </a:r>
          </a:p>
          <a:p>
            <a:pPr>
              <a:buClr>
                <a:srgbClr val="FFC000"/>
              </a:buClr>
              <a:buFont typeface="Wingdings" panose="05000000000000000000" pitchFamily="2" charset="2"/>
              <a:buChar char="§"/>
              <a:defRPr/>
            </a:pPr>
            <a:r>
              <a:rPr lang="en-US" dirty="0">
                <a:ea typeface="ＭＳ Ｐゴシック" panose="020B0600070205080204" pitchFamily="34" charset="-128"/>
              </a:rPr>
              <a:t> Patient has a left-sided facial droop</a:t>
            </a:r>
          </a:p>
          <a:p>
            <a:pPr>
              <a:buClr>
                <a:srgbClr val="FFC000"/>
              </a:buClr>
              <a:buFont typeface="Wingdings" panose="05000000000000000000" pitchFamily="2" charset="2"/>
              <a:buChar char="§"/>
              <a:defRPr/>
            </a:pPr>
            <a:r>
              <a:rPr lang="en-US" dirty="0">
                <a:ea typeface="ＭＳ Ｐゴシック" panose="020B0600070205080204" pitchFamily="34" charset="-128"/>
              </a:rPr>
              <a:t> Patient cannot move left arm or leg (proximal and distal); immediately fall to the bed when raised by examiner</a:t>
            </a:r>
          </a:p>
          <a:p>
            <a:pPr>
              <a:defRPr/>
            </a:pPr>
            <a:endParaRPr lang="en-US" sz="800" dirty="0">
              <a:ea typeface="ＭＳ Ｐゴシック" panose="020B0600070205080204" pitchFamily="34" charset="-128"/>
            </a:endParaRPr>
          </a:p>
        </p:txBody>
      </p:sp>
      <p:pic>
        <p:nvPicPr>
          <p:cNvPr id="5" name="Picture 4" descr="Table&#10;&#10;Description automatically generated">
            <a:extLst>
              <a:ext uri="{FF2B5EF4-FFF2-40B4-BE49-F238E27FC236}">
                <a16:creationId xmlns:a16="http://schemas.microsoft.com/office/drawing/2014/main" id="{7734978B-F388-4E2F-AE33-C00D7ECBCD78}"/>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6803"/>
                    </a14:imgEffect>
                    <a14:imgEffect>
                      <a14:saturation sat="34000"/>
                    </a14:imgEffect>
                  </a14:imgLayer>
                </a14:imgProps>
              </a:ext>
              <a:ext uri="{28A0092B-C50C-407E-A947-70E740481C1C}">
                <a14:useLocalDpi xmlns:a14="http://schemas.microsoft.com/office/drawing/2010/main" val="0"/>
              </a:ext>
            </a:extLst>
          </a:blip>
          <a:srcRect l="24292" t="28230" r="54960" b="16732"/>
          <a:stretch/>
        </p:blipFill>
        <p:spPr>
          <a:xfrm>
            <a:off x="6355768" y="204254"/>
            <a:ext cx="5663121" cy="6345713"/>
          </a:xfrm>
          <a:prstGeom prst="rect">
            <a:avLst/>
          </a:prstGeom>
          <a:noFill/>
        </p:spPr>
      </p:pic>
      <p:sp>
        <p:nvSpPr>
          <p:cNvPr id="3" name="TextBox 2">
            <a:extLst>
              <a:ext uri="{FF2B5EF4-FFF2-40B4-BE49-F238E27FC236}">
                <a16:creationId xmlns:a16="http://schemas.microsoft.com/office/drawing/2014/main" id="{D61CEFB4-3D67-4DDA-A36E-EF2760314F1C}"/>
              </a:ext>
            </a:extLst>
          </p:cNvPr>
          <p:cNvSpPr txBox="1"/>
          <p:nvPr/>
        </p:nvSpPr>
        <p:spPr>
          <a:xfrm>
            <a:off x="11043920" y="1402080"/>
            <a:ext cx="934185" cy="338554"/>
          </a:xfrm>
          <a:prstGeom prst="rect">
            <a:avLst/>
          </a:prstGeom>
          <a:noFill/>
        </p:spPr>
        <p:txBody>
          <a:bodyPr wrap="square" rtlCol="0">
            <a:spAutoFit/>
          </a:bodyPr>
          <a:lstStyle/>
          <a:p>
            <a:r>
              <a:rPr lang="en-CA" sz="1600" b="1" dirty="0">
                <a:solidFill>
                  <a:srgbClr val="00B050"/>
                </a:solidFill>
              </a:rPr>
              <a:t>1.5</a:t>
            </a:r>
            <a:endParaRPr lang="en-US" sz="1600" b="1" dirty="0">
              <a:solidFill>
                <a:srgbClr val="00B050"/>
              </a:solidFill>
            </a:endParaRPr>
          </a:p>
        </p:txBody>
      </p:sp>
      <p:pic>
        <p:nvPicPr>
          <p:cNvPr id="6"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38959" y="5423773"/>
            <a:ext cx="3715257" cy="820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199E0B-3274-4604-B28C-6CF2ABFEB712}"/>
              </a:ext>
            </a:extLst>
          </p:cNvPr>
          <p:cNvSpPr txBox="1"/>
          <p:nvPr/>
        </p:nvSpPr>
        <p:spPr>
          <a:xfrm>
            <a:off x="11043920" y="1584960"/>
            <a:ext cx="934186" cy="338554"/>
          </a:xfrm>
          <a:prstGeom prst="rect">
            <a:avLst/>
          </a:prstGeom>
          <a:noFill/>
        </p:spPr>
        <p:txBody>
          <a:bodyPr wrap="square" rtlCol="0">
            <a:spAutoFit/>
          </a:bodyPr>
          <a:lstStyle/>
          <a:p>
            <a:r>
              <a:rPr lang="en-CA" sz="1600" b="1" dirty="0">
                <a:solidFill>
                  <a:srgbClr val="00B050"/>
                </a:solidFill>
              </a:rPr>
              <a:t>1.0</a:t>
            </a:r>
            <a:endParaRPr lang="en-US" sz="1600" b="1" dirty="0">
              <a:solidFill>
                <a:srgbClr val="00B050"/>
              </a:solidFill>
            </a:endParaRPr>
          </a:p>
        </p:txBody>
      </p:sp>
      <p:sp>
        <p:nvSpPr>
          <p:cNvPr id="4" name="TextBox 3">
            <a:extLst>
              <a:ext uri="{FF2B5EF4-FFF2-40B4-BE49-F238E27FC236}">
                <a16:creationId xmlns:a16="http://schemas.microsoft.com/office/drawing/2014/main" id="{255EA67A-8522-45FB-9C69-9B3B0064F7B2}"/>
              </a:ext>
            </a:extLst>
          </p:cNvPr>
          <p:cNvSpPr txBox="1"/>
          <p:nvPr/>
        </p:nvSpPr>
        <p:spPr>
          <a:xfrm>
            <a:off x="11043920" y="1828800"/>
            <a:ext cx="1045944" cy="338554"/>
          </a:xfrm>
          <a:prstGeom prst="rect">
            <a:avLst/>
          </a:prstGeom>
          <a:noFill/>
        </p:spPr>
        <p:txBody>
          <a:bodyPr wrap="square" rtlCol="0">
            <a:spAutoFit/>
          </a:bodyPr>
          <a:lstStyle/>
          <a:p>
            <a:r>
              <a:rPr lang="en-CA" sz="1600" b="1" dirty="0">
                <a:solidFill>
                  <a:srgbClr val="00B050"/>
                </a:solidFill>
              </a:rPr>
              <a:t>1.0</a:t>
            </a:r>
            <a:endParaRPr lang="en-US" sz="1600" b="1" dirty="0">
              <a:solidFill>
                <a:srgbClr val="00B050"/>
              </a:solidFill>
            </a:endParaRPr>
          </a:p>
        </p:txBody>
      </p:sp>
      <p:sp>
        <p:nvSpPr>
          <p:cNvPr id="7" name="TextBox 6">
            <a:extLst>
              <a:ext uri="{FF2B5EF4-FFF2-40B4-BE49-F238E27FC236}">
                <a16:creationId xmlns:a16="http://schemas.microsoft.com/office/drawing/2014/main" id="{D7B27435-4222-4A67-A889-18747D49FE75}"/>
              </a:ext>
            </a:extLst>
          </p:cNvPr>
          <p:cNvSpPr txBox="1"/>
          <p:nvPr/>
        </p:nvSpPr>
        <p:spPr>
          <a:xfrm>
            <a:off x="11054080" y="2560320"/>
            <a:ext cx="1035784" cy="338554"/>
          </a:xfrm>
          <a:prstGeom prst="rect">
            <a:avLst/>
          </a:prstGeom>
          <a:noFill/>
        </p:spPr>
        <p:txBody>
          <a:bodyPr wrap="square" rtlCol="0">
            <a:spAutoFit/>
          </a:bodyPr>
          <a:lstStyle/>
          <a:p>
            <a:r>
              <a:rPr lang="en-CA" sz="1600" b="1" dirty="0">
                <a:solidFill>
                  <a:srgbClr val="00B050"/>
                </a:solidFill>
              </a:rPr>
              <a:t>0.0 L</a:t>
            </a:r>
            <a:endParaRPr lang="en-US" sz="1600" b="1" dirty="0">
              <a:solidFill>
                <a:srgbClr val="00B050"/>
              </a:solidFill>
            </a:endParaRPr>
          </a:p>
        </p:txBody>
      </p:sp>
      <p:sp>
        <p:nvSpPr>
          <p:cNvPr id="8" name="TextBox 7">
            <a:extLst>
              <a:ext uri="{FF2B5EF4-FFF2-40B4-BE49-F238E27FC236}">
                <a16:creationId xmlns:a16="http://schemas.microsoft.com/office/drawing/2014/main" id="{60DB1B34-8FCE-4D4F-AFE1-DD5852568B0A}"/>
              </a:ext>
            </a:extLst>
          </p:cNvPr>
          <p:cNvSpPr txBox="1"/>
          <p:nvPr/>
        </p:nvSpPr>
        <p:spPr>
          <a:xfrm>
            <a:off x="11023600" y="3139440"/>
            <a:ext cx="1168400" cy="338554"/>
          </a:xfrm>
          <a:prstGeom prst="rect">
            <a:avLst/>
          </a:prstGeom>
          <a:noFill/>
        </p:spPr>
        <p:txBody>
          <a:bodyPr wrap="square" rtlCol="0">
            <a:spAutoFit/>
          </a:bodyPr>
          <a:lstStyle/>
          <a:p>
            <a:r>
              <a:rPr lang="en-CA" sz="1600" b="1" dirty="0">
                <a:solidFill>
                  <a:srgbClr val="00B050"/>
                </a:solidFill>
              </a:rPr>
              <a:t>0.0 L</a:t>
            </a:r>
            <a:endParaRPr lang="en-US" sz="1600" b="1" dirty="0">
              <a:solidFill>
                <a:srgbClr val="00B050"/>
              </a:solidFill>
            </a:endParaRPr>
          </a:p>
        </p:txBody>
      </p:sp>
      <p:sp>
        <p:nvSpPr>
          <p:cNvPr id="9" name="TextBox 8">
            <a:extLst>
              <a:ext uri="{FF2B5EF4-FFF2-40B4-BE49-F238E27FC236}">
                <a16:creationId xmlns:a16="http://schemas.microsoft.com/office/drawing/2014/main" id="{A7FFF2D0-979B-4FCA-8E90-4FC0EEE991D6}"/>
              </a:ext>
            </a:extLst>
          </p:cNvPr>
          <p:cNvSpPr txBox="1"/>
          <p:nvPr/>
        </p:nvSpPr>
        <p:spPr>
          <a:xfrm>
            <a:off x="11009671" y="4328458"/>
            <a:ext cx="968434" cy="338554"/>
          </a:xfrm>
          <a:prstGeom prst="rect">
            <a:avLst/>
          </a:prstGeom>
          <a:noFill/>
        </p:spPr>
        <p:txBody>
          <a:bodyPr wrap="square" rtlCol="0">
            <a:spAutoFit/>
          </a:bodyPr>
          <a:lstStyle/>
          <a:p>
            <a:r>
              <a:rPr lang="en-CA" sz="1600" b="1" dirty="0">
                <a:solidFill>
                  <a:srgbClr val="00B050"/>
                </a:solidFill>
              </a:rPr>
              <a:t>0.0 L</a:t>
            </a:r>
            <a:endParaRPr lang="en-US" sz="1600" b="1" dirty="0">
              <a:solidFill>
                <a:srgbClr val="00B050"/>
              </a:solidFill>
            </a:endParaRPr>
          </a:p>
        </p:txBody>
      </p:sp>
      <p:sp>
        <p:nvSpPr>
          <p:cNvPr id="10" name="TextBox 9">
            <a:extLst>
              <a:ext uri="{FF2B5EF4-FFF2-40B4-BE49-F238E27FC236}">
                <a16:creationId xmlns:a16="http://schemas.microsoft.com/office/drawing/2014/main" id="{04B0D600-B1D0-4110-B52F-78CFA8A88AE2}"/>
              </a:ext>
            </a:extLst>
          </p:cNvPr>
          <p:cNvSpPr txBox="1"/>
          <p:nvPr/>
        </p:nvSpPr>
        <p:spPr>
          <a:xfrm>
            <a:off x="10982983" y="4947620"/>
            <a:ext cx="1106882" cy="338554"/>
          </a:xfrm>
          <a:prstGeom prst="rect">
            <a:avLst/>
          </a:prstGeom>
          <a:noFill/>
        </p:spPr>
        <p:txBody>
          <a:bodyPr wrap="square" rtlCol="0">
            <a:spAutoFit/>
          </a:bodyPr>
          <a:lstStyle/>
          <a:p>
            <a:r>
              <a:rPr lang="en-CA" sz="1600" b="1" dirty="0">
                <a:solidFill>
                  <a:srgbClr val="00B050"/>
                </a:solidFill>
              </a:rPr>
              <a:t>0.0 L</a:t>
            </a:r>
            <a:endParaRPr lang="en-US" sz="1600" b="1" dirty="0">
              <a:solidFill>
                <a:srgbClr val="00B050"/>
              </a:solidFill>
            </a:endParaRPr>
          </a:p>
        </p:txBody>
      </p:sp>
      <p:cxnSp>
        <p:nvCxnSpPr>
          <p:cNvPr id="12" name="Straight Arrow Connector 11">
            <a:extLst>
              <a:ext uri="{FF2B5EF4-FFF2-40B4-BE49-F238E27FC236}">
                <a16:creationId xmlns:a16="http://schemas.microsoft.com/office/drawing/2014/main" id="{B0A34669-740D-48CD-952D-BDCD74FA3566}"/>
              </a:ext>
            </a:extLst>
          </p:cNvPr>
          <p:cNvCxnSpPr/>
          <p:nvPr/>
        </p:nvCxnSpPr>
        <p:spPr>
          <a:xfrm>
            <a:off x="11289847" y="5374640"/>
            <a:ext cx="0" cy="850165"/>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C80D62-C53A-4E61-9CF1-B26938C4E2FA}"/>
              </a:ext>
            </a:extLst>
          </p:cNvPr>
          <p:cNvSpPr txBox="1"/>
          <p:nvPr/>
        </p:nvSpPr>
        <p:spPr>
          <a:xfrm>
            <a:off x="11054080" y="6136639"/>
            <a:ext cx="660398" cy="400110"/>
          </a:xfrm>
          <a:prstGeom prst="rect">
            <a:avLst/>
          </a:prstGeom>
          <a:noFill/>
        </p:spPr>
        <p:txBody>
          <a:bodyPr wrap="square" rtlCol="0">
            <a:spAutoFit/>
          </a:bodyPr>
          <a:lstStyle/>
          <a:p>
            <a:r>
              <a:rPr lang="en-CA" sz="2000" b="1" dirty="0">
                <a:solidFill>
                  <a:srgbClr val="00B050"/>
                </a:solidFill>
              </a:rPr>
              <a:t>3.5</a:t>
            </a:r>
            <a:endParaRPr lang="en-US" sz="2000" b="1" dirty="0">
              <a:solidFill>
                <a:srgbClr val="00B050"/>
              </a:solidFill>
            </a:endParaRPr>
          </a:p>
        </p:txBody>
      </p:sp>
      <p:pic>
        <p:nvPicPr>
          <p:cNvPr id="16" name="Recorded Sound">
            <a:hlinkClick r:id="" action="ppaction://media"/>
            <a:extLst>
              <a:ext uri="{FF2B5EF4-FFF2-40B4-BE49-F238E27FC236}">
                <a16:creationId xmlns:a16="http://schemas.microsoft.com/office/drawing/2014/main" id="{C22B1D6D-7DD6-4844-A175-FEBA9833D43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854216" y="650241"/>
            <a:ext cx="486363" cy="486363"/>
          </a:xfrm>
          <a:prstGeom prst="rect">
            <a:avLst/>
          </a:prstGeom>
        </p:spPr>
      </p:pic>
      <p:sp>
        <p:nvSpPr>
          <p:cNvPr id="14" name="TextBox 13">
            <a:extLst>
              <a:ext uri="{FF2B5EF4-FFF2-40B4-BE49-F238E27FC236}">
                <a16:creationId xmlns:a16="http://schemas.microsoft.com/office/drawing/2014/main" id="{53DF44F0-1E75-4F72-82CA-305734D4B7B4}"/>
              </a:ext>
            </a:extLst>
          </p:cNvPr>
          <p:cNvSpPr txBox="1"/>
          <p:nvPr/>
        </p:nvSpPr>
        <p:spPr>
          <a:xfrm>
            <a:off x="11155680" y="650241"/>
            <a:ext cx="134167" cy="307777"/>
          </a:xfrm>
          <a:prstGeom prst="rect">
            <a:avLst/>
          </a:prstGeom>
          <a:noFill/>
        </p:spPr>
        <p:txBody>
          <a:bodyPr wrap="square" rtlCol="0">
            <a:spAutoFit/>
          </a:bodyPr>
          <a:lstStyle/>
          <a:p>
            <a:r>
              <a:rPr lang="en-CA" sz="1400" dirty="0"/>
              <a:t>3</a:t>
            </a:r>
            <a:endParaRPr lang="en-US" sz="1400" dirty="0"/>
          </a:p>
        </p:txBody>
      </p:sp>
      <p:sp>
        <p:nvSpPr>
          <p:cNvPr id="18" name="TextBox 17">
            <a:extLst>
              <a:ext uri="{FF2B5EF4-FFF2-40B4-BE49-F238E27FC236}">
                <a16:creationId xmlns:a16="http://schemas.microsoft.com/office/drawing/2014/main" id="{2E59D045-3AD5-4C81-96AE-4338AB057DDC}"/>
              </a:ext>
            </a:extLst>
          </p:cNvPr>
          <p:cNvSpPr txBox="1"/>
          <p:nvPr/>
        </p:nvSpPr>
        <p:spPr>
          <a:xfrm flipH="1">
            <a:off x="11172775" y="551615"/>
            <a:ext cx="135305" cy="307777"/>
          </a:xfrm>
          <a:prstGeom prst="rect">
            <a:avLst/>
          </a:prstGeom>
          <a:noFill/>
        </p:spPr>
        <p:txBody>
          <a:bodyPr wrap="square" rtlCol="0">
            <a:spAutoFit/>
          </a:bodyPr>
          <a:lstStyle/>
          <a:p>
            <a:r>
              <a:rPr lang="en-CA" sz="1400" dirty="0"/>
              <a:t>3</a:t>
            </a:r>
            <a:endParaRPr lang="en-US" sz="1400" dirty="0"/>
          </a:p>
        </p:txBody>
      </p:sp>
      <p:sp>
        <p:nvSpPr>
          <p:cNvPr id="15" name="TextBox 14">
            <a:extLst>
              <a:ext uri="{FF2B5EF4-FFF2-40B4-BE49-F238E27FC236}">
                <a16:creationId xmlns:a16="http://schemas.microsoft.com/office/drawing/2014/main" id="{853BAA59-9E4B-426F-B676-5D3E257E8DBE}"/>
              </a:ext>
            </a:extLst>
          </p:cNvPr>
          <p:cNvSpPr txBox="1"/>
          <p:nvPr/>
        </p:nvSpPr>
        <p:spPr>
          <a:xfrm>
            <a:off x="11096663" y="947558"/>
            <a:ext cx="339193" cy="369332"/>
          </a:xfrm>
          <a:prstGeom prst="rect">
            <a:avLst/>
          </a:prstGeom>
          <a:noFill/>
        </p:spPr>
        <p:txBody>
          <a:bodyPr wrap="square" rtlCol="0">
            <a:spAutoFit/>
          </a:bodyPr>
          <a:lstStyle/>
          <a:p>
            <a:r>
              <a:rPr lang="en-CA" dirty="0"/>
              <a:t>+</a:t>
            </a:r>
            <a:endParaRPr lang="en-US" dirty="0"/>
          </a:p>
        </p:txBody>
      </p:sp>
      <p:sp>
        <p:nvSpPr>
          <p:cNvPr id="23" name="TextBox 22">
            <a:extLst>
              <a:ext uri="{FF2B5EF4-FFF2-40B4-BE49-F238E27FC236}">
                <a16:creationId xmlns:a16="http://schemas.microsoft.com/office/drawing/2014/main" id="{D9781974-132F-429F-AF90-90C7250D8DCB}"/>
              </a:ext>
            </a:extLst>
          </p:cNvPr>
          <p:cNvSpPr txBox="1"/>
          <p:nvPr/>
        </p:nvSpPr>
        <p:spPr>
          <a:xfrm>
            <a:off x="3048000" y="3005574"/>
            <a:ext cx="6096000" cy="369332"/>
          </a:xfrm>
          <a:prstGeom prst="rect">
            <a:avLst/>
          </a:prstGeom>
          <a:noFill/>
        </p:spPr>
        <p:txBody>
          <a:bodyPr wrap="square">
            <a:spAutoFit/>
          </a:bodyPr>
          <a:lstStyle/>
          <a:p>
            <a:r>
              <a:rPr lang="en-CA" dirty="0"/>
              <a:t>+</a:t>
            </a:r>
            <a:endParaRPr lang="en-US" dirty="0"/>
          </a:p>
        </p:txBody>
      </p:sp>
      <p:sp>
        <p:nvSpPr>
          <p:cNvPr id="19" name="TextBox 18">
            <a:extLst>
              <a:ext uri="{FF2B5EF4-FFF2-40B4-BE49-F238E27FC236}">
                <a16:creationId xmlns:a16="http://schemas.microsoft.com/office/drawing/2014/main" id="{24F3D7EE-47C6-4354-A056-18FAC23CA263}"/>
              </a:ext>
            </a:extLst>
          </p:cNvPr>
          <p:cNvSpPr txBox="1"/>
          <p:nvPr/>
        </p:nvSpPr>
        <p:spPr>
          <a:xfrm>
            <a:off x="11096663" y="837425"/>
            <a:ext cx="289205" cy="307777"/>
          </a:xfrm>
          <a:prstGeom prst="rect">
            <a:avLst/>
          </a:prstGeom>
          <a:noFill/>
        </p:spPr>
        <p:txBody>
          <a:bodyPr wrap="square" rtlCol="0">
            <a:spAutoFit/>
          </a:bodyPr>
          <a:lstStyle/>
          <a:p>
            <a:r>
              <a:rPr lang="en-CA" sz="1400" dirty="0"/>
              <a:t>+</a:t>
            </a:r>
            <a:endParaRPr lang="en-US" sz="1400" dirty="0"/>
          </a:p>
        </p:txBody>
      </p:sp>
    </p:spTree>
    <p:extLst>
      <p:ext uri="{BB962C8B-B14F-4D97-AF65-F5344CB8AC3E}">
        <p14:creationId xmlns:p14="http://schemas.microsoft.com/office/powerpoint/2010/main" val="30530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1" repeatCount="indefinite" fill="hold" display="0">
                  <p:stCondLst>
                    <p:cond delay="indefinite"/>
                  </p:stCondLst>
                  <p:endCondLst>
                    <p:cond evt="onStopAudio" delay="0">
                      <p:tgtEl>
                        <p:sldTgt/>
                      </p:tgtEl>
                    </p:cond>
                  </p:endCondLst>
                </p:cTn>
                <p:tgtEl>
                  <p:spTgt spid="16"/>
                </p:tgtEl>
              </p:cMediaNode>
            </p:audio>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462987" y="1219199"/>
            <a:ext cx="11296891" cy="2497094"/>
          </a:xfrm>
          <a:prstGeom prst="rect">
            <a:avLst/>
          </a:prstGeom>
        </p:spPr>
        <p:txBody>
          <a:bodyPr wrap="square">
            <a:spAutoFit/>
          </a:bodyPr>
          <a:lstStyle/>
          <a:p>
            <a:pPr>
              <a:buFont typeface="Wingdings" panose="05000000000000000000" pitchFamily="2" charset="2"/>
              <a:buChar char="§"/>
              <a:defRPr/>
            </a:pPr>
            <a:r>
              <a:rPr lang="en-US" altLang="en-US" sz="2400" dirty="0"/>
              <a:t> Stroke Engine: </a:t>
            </a:r>
            <a:r>
              <a:rPr lang="en-CA" sz="2400" dirty="0">
                <a:hlinkClick r:id="rId3"/>
              </a:rPr>
              <a:t>https://strokengine.ca/en/assessments/canadian-neurological-scale-cns/</a:t>
            </a:r>
            <a:endParaRPr lang="en-CA" sz="2400" dirty="0"/>
          </a:p>
          <a:p>
            <a:pPr>
              <a:buFont typeface="Wingdings" panose="05000000000000000000" pitchFamily="2" charset="2"/>
              <a:buChar char="§"/>
              <a:defRPr/>
            </a:pPr>
            <a:r>
              <a:rPr lang="en-US" altLang="en-US" sz="2400" dirty="0">
                <a:solidFill>
                  <a:schemeClr val="tx1"/>
                </a:solidFill>
              </a:rPr>
              <a:t> CESN Case Examples Video</a:t>
            </a:r>
            <a:r>
              <a:rPr lang="en-US" altLang="en-US" sz="2400" dirty="0"/>
              <a:t>: </a:t>
            </a:r>
            <a:r>
              <a:rPr lang="en-US" sz="2400" dirty="0">
                <a:hlinkClick r:id="rId4"/>
              </a:rPr>
              <a:t>Canadian Neurological Scale case examples – YouTube</a:t>
            </a:r>
            <a:endParaRPr lang="en-US" sz="2400" dirty="0"/>
          </a:p>
          <a:p>
            <a:pPr>
              <a:buFont typeface="Wingdings" panose="05000000000000000000" pitchFamily="2" charset="2"/>
              <a:buChar char="§"/>
              <a:defRPr/>
            </a:pPr>
            <a:r>
              <a:rPr lang="en-US" altLang="en-US" sz="2400" dirty="0">
                <a:solidFill>
                  <a:schemeClr val="tx1"/>
                </a:solidFill>
              </a:rPr>
              <a:t> Heart &amp; Stroke CNS Training Video: </a:t>
            </a:r>
            <a:r>
              <a:rPr lang="en-US" sz="2400" dirty="0">
                <a:hlinkClick r:id="rId5"/>
              </a:rPr>
              <a:t>Canadian Neurological Scale Training – YouTube</a:t>
            </a:r>
            <a:endParaRPr lang="en-CA" sz="2400" dirty="0"/>
          </a:p>
          <a:p>
            <a:pPr>
              <a:buFont typeface="Wingdings" panose="05000000000000000000" pitchFamily="2" charset="2"/>
              <a:buChar char="§"/>
              <a:defRPr/>
            </a:pPr>
            <a:r>
              <a:rPr lang="en-CA" sz="2400" dirty="0"/>
              <a:t> Scoring template (paper version) - </a:t>
            </a:r>
            <a:r>
              <a:rPr lang="en-CA" sz="2400" u="sng" dirty="0">
                <a:hlinkClick r:id="rId6"/>
              </a:rPr>
              <a:t>https://strokengine.ca/wp-content/uploads/2020/07/canadian-neurological-scale_strokecenter.pdf</a:t>
            </a:r>
            <a:r>
              <a:rPr lang="en-CA" sz="2400" dirty="0"/>
              <a:t> </a:t>
            </a:r>
          </a:p>
          <a:p>
            <a:pPr marL="685800" indent="-685800">
              <a:defRPr/>
            </a:pPr>
            <a:endParaRPr lang="en-US" sz="2400" dirty="0"/>
          </a:p>
        </p:txBody>
      </p:sp>
      <p:sp>
        <p:nvSpPr>
          <p:cNvPr id="8" name="Title 1"/>
          <p:cNvSpPr txBox="1">
            <a:spLocks/>
          </p:cNvSpPr>
          <p:nvPr/>
        </p:nvSpPr>
        <p:spPr>
          <a:xfrm>
            <a:off x="361830" y="354811"/>
            <a:ext cx="7675032" cy="796655"/>
          </a:xfrm>
          <a:prstGeom prst="rect">
            <a:avLst/>
          </a:prstGeom>
        </p:spPr>
        <p:txBody>
          <a:bodyPr/>
          <a:lstStyle>
            <a:lvl1pPr marL="408412" indent="-408412" algn="l" defTabSz="534162" rtl="0" eaLnBrk="0" fontAlgn="base" hangingPunct="0">
              <a:spcBef>
                <a:spcPts val="955"/>
              </a:spcBef>
              <a:spcAft>
                <a:spcPct val="0"/>
              </a:spcAft>
              <a:buClr>
                <a:srgbClr val="000000"/>
              </a:buClr>
              <a:buSzPct val="100000"/>
              <a:buFont typeface="Times New Roman" panose="02020603050405020304" pitchFamily="18" charset="0"/>
              <a:defRPr sz="3785" kern="1200">
                <a:solidFill>
                  <a:srgbClr val="4C4C4C"/>
                </a:solidFill>
                <a:latin typeface="+mn-lt"/>
                <a:ea typeface="+mn-ea"/>
                <a:cs typeface="+mn-cs"/>
              </a:defRPr>
            </a:lvl1pPr>
            <a:lvl2pPr marL="883593" indent="-339416" algn="l" defTabSz="534162" rtl="0" eaLnBrk="0" fontAlgn="base" hangingPunct="0">
              <a:spcBef>
                <a:spcPts val="833"/>
              </a:spcBef>
              <a:spcAft>
                <a:spcPct val="0"/>
              </a:spcAft>
              <a:buClr>
                <a:srgbClr val="000000"/>
              </a:buClr>
              <a:buSzPct val="100000"/>
              <a:buFont typeface="Times New Roman" panose="02020603050405020304" pitchFamily="18" charset="0"/>
              <a:defRPr sz="3365" kern="1200">
                <a:solidFill>
                  <a:srgbClr val="4C4C4C"/>
                </a:solidFill>
                <a:latin typeface="+mn-lt"/>
                <a:ea typeface="+mn-ea"/>
                <a:cs typeface="+mn-cs"/>
              </a:defRPr>
            </a:lvl2pPr>
            <a:lvl3pPr marL="1359887" indent="-271532" algn="l" defTabSz="534162" rtl="0" eaLnBrk="0" fontAlgn="base" hangingPunct="0">
              <a:spcBef>
                <a:spcPts val="710"/>
              </a:spcBef>
              <a:spcAft>
                <a:spcPct val="0"/>
              </a:spcAft>
              <a:buClr>
                <a:srgbClr val="000000"/>
              </a:buClr>
              <a:buSzPct val="100000"/>
              <a:buFont typeface="Times New Roman" panose="02020603050405020304" pitchFamily="18" charset="0"/>
              <a:defRPr sz="2874" kern="1200">
                <a:solidFill>
                  <a:srgbClr val="4C4C4C"/>
                </a:solidFill>
                <a:latin typeface="+mn-lt"/>
                <a:ea typeface="+mn-ea"/>
                <a:cs typeface="+mn-cs"/>
              </a:defRPr>
            </a:lvl3pPr>
            <a:lvl4pPr marL="1904065" indent="-272646" algn="l" defTabSz="534162" rtl="0" eaLnBrk="0" fontAlgn="base" hangingPunct="0">
              <a:spcBef>
                <a:spcPts val="596"/>
              </a:spcBef>
              <a:spcAft>
                <a:spcPct val="0"/>
              </a:spcAft>
              <a:buClr>
                <a:srgbClr val="000000"/>
              </a:buClr>
              <a:buSzPct val="100000"/>
              <a:buFont typeface="Times New Roman" panose="02020603050405020304" pitchFamily="18" charset="0"/>
              <a:defRPr sz="2383" kern="1200">
                <a:solidFill>
                  <a:srgbClr val="4C4C4C"/>
                </a:solidFill>
                <a:latin typeface="+mn-lt"/>
                <a:ea typeface="+mn-ea"/>
                <a:cs typeface="+mn-cs"/>
              </a:defRPr>
            </a:lvl4pPr>
            <a:lvl5pPr marL="2447130" indent="-271532" algn="l" defTabSz="534162" rtl="0" eaLnBrk="0" fontAlgn="base" hangingPunct="0">
              <a:spcBef>
                <a:spcPts val="596"/>
              </a:spcBef>
              <a:spcAft>
                <a:spcPct val="0"/>
              </a:spcAft>
              <a:buClr>
                <a:srgbClr val="000000"/>
              </a:buClr>
              <a:buSzPct val="100000"/>
              <a:buFont typeface="Times New Roman" panose="02020603050405020304" pitchFamily="18" charset="0"/>
              <a:defRPr sz="2383" kern="1200">
                <a:solidFill>
                  <a:srgbClr val="4C4C4C"/>
                </a:solidFill>
                <a:latin typeface="+mn-lt"/>
                <a:ea typeface="+mn-ea"/>
                <a:cs typeface="+mn-cs"/>
              </a:defRPr>
            </a:lvl5pPr>
            <a:lvl6pPr marL="1762735" indent="-160249" algn="l" defTabSz="640994" rtl="0" eaLnBrk="1" latinLnBrk="0" hangingPunct="1">
              <a:lnSpc>
                <a:spcPct val="90000"/>
              </a:lnSpc>
              <a:spcBef>
                <a:spcPts val="351"/>
              </a:spcBef>
              <a:buFont typeface="Arial" panose="020B0604020202020204" pitchFamily="34" charset="0"/>
              <a:buChar char="•"/>
              <a:defRPr sz="1262" kern="1200">
                <a:solidFill>
                  <a:schemeClr val="tx1"/>
                </a:solidFill>
                <a:latin typeface="+mn-lt"/>
                <a:ea typeface="+mn-ea"/>
                <a:cs typeface="+mn-cs"/>
              </a:defRPr>
            </a:lvl6pPr>
            <a:lvl7pPr marL="2083232" indent="-160249" algn="l" defTabSz="640994" rtl="0" eaLnBrk="1" latinLnBrk="0" hangingPunct="1">
              <a:lnSpc>
                <a:spcPct val="90000"/>
              </a:lnSpc>
              <a:spcBef>
                <a:spcPts val="351"/>
              </a:spcBef>
              <a:buFont typeface="Arial" panose="020B0604020202020204" pitchFamily="34" charset="0"/>
              <a:buChar char="•"/>
              <a:defRPr sz="1262" kern="1200">
                <a:solidFill>
                  <a:schemeClr val="tx1"/>
                </a:solidFill>
                <a:latin typeface="+mn-lt"/>
                <a:ea typeface="+mn-ea"/>
                <a:cs typeface="+mn-cs"/>
              </a:defRPr>
            </a:lvl7pPr>
            <a:lvl8pPr marL="2403729" indent="-160249" algn="l" defTabSz="640994" rtl="0" eaLnBrk="1" latinLnBrk="0" hangingPunct="1">
              <a:lnSpc>
                <a:spcPct val="90000"/>
              </a:lnSpc>
              <a:spcBef>
                <a:spcPts val="351"/>
              </a:spcBef>
              <a:buFont typeface="Arial" panose="020B0604020202020204" pitchFamily="34" charset="0"/>
              <a:buChar char="•"/>
              <a:defRPr sz="1262" kern="1200">
                <a:solidFill>
                  <a:schemeClr val="tx1"/>
                </a:solidFill>
                <a:latin typeface="+mn-lt"/>
                <a:ea typeface="+mn-ea"/>
                <a:cs typeface="+mn-cs"/>
              </a:defRPr>
            </a:lvl8pPr>
            <a:lvl9pPr marL="2724226" indent="-160249" algn="l" defTabSz="640994" rtl="0" eaLnBrk="1" latinLnBrk="0" hangingPunct="1">
              <a:lnSpc>
                <a:spcPct val="90000"/>
              </a:lnSpc>
              <a:spcBef>
                <a:spcPts val="351"/>
              </a:spcBef>
              <a:buFont typeface="Arial" panose="020B0604020202020204" pitchFamily="34" charset="0"/>
              <a:buChar char="•"/>
              <a:defRPr sz="1262" kern="1200">
                <a:solidFill>
                  <a:schemeClr val="tx1"/>
                </a:solidFill>
                <a:latin typeface="+mn-lt"/>
                <a:ea typeface="+mn-ea"/>
                <a:cs typeface="+mn-cs"/>
              </a:defRPr>
            </a:lvl9pPr>
          </a:lstStyle>
          <a:p>
            <a:r>
              <a:rPr lang="en-US" altLang="en-US" sz="3600" dirty="0">
                <a:solidFill>
                  <a:schemeClr val="tx1"/>
                </a:solidFill>
                <a:latin typeface="+mj-lt"/>
              </a:rPr>
              <a:t>Resources</a:t>
            </a:r>
            <a:endParaRPr lang="en-CA" altLang="en-US" sz="3600" dirty="0">
              <a:solidFill>
                <a:schemeClr val="tx1"/>
              </a:solidFill>
              <a:latin typeface="+mj-lt"/>
            </a:endParaRPr>
          </a:p>
        </p:txBody>
      </p:sp>
      <p:pic>
        <p:nvPicPr>
          <p:cNvPr id="9" name="Picture 8">
            <a:hlinkClick r:id="rId7"/>
          </p:cNvPr>
          <p:cNvPicPr>
            <a:picLocks noChangeAspect="1"/>
          </p:cNvPicPr>
          <p:nvPr/>
        </p:nvPicPr>
        <p:blipFill>
          <a:blip r:embed="rId8"/>
          <a:stretch>
            <a:fillRect/>
          </a:stretch>
        </p:blipFill>
        <p:spPr>
          <a:xfrm>
            <a:off x="3936935" y="3851759"/>
            <a:ext cx="3880731" cy="22013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7606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3"/>
          <p:cNvSpPr>
            <a:spLocks noGrp="1"/>
          </p:cNvSpPr>
          <p:nvPr>
            <p:ph type="title"/>
          </p:nvPr>
        </p:nvSpPr>
        <p:spPr>
          <a:xfrm>
            <a:off x="1423345" y="0"/>
            <a:ext cx="9614331" cy="1600164"/>
          </a:xfrm>
        </p:spPr>
        <p:txBody>
          <a:bodyPr>
            <a:normAutofit/>
          </a:bodyPr>
          <a:lstStyle/>
          <a:p>
            <a:pPr algn="ctr">
              <a:defRPr/>
            </a:pPr>
            <a:r>
              <a:rPr lang="en-US" altLang="en-US" sz="4000" b="1" dirty="0"/>
              <a:t>Questions</a:t>
            </a:r>
            <a:endParaRPr lang="en-CA" altLang="en-US" sz="4000" b="1" dirty="0"/>
          </a:p>
        </p:txBody>
      </p:sp>
      <p:pic>
        <p:nvPicPr>
          <p:cNvPr id="23654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bwMode="auto">
          <a:xfrm>
            <a:off x="4294583" y="2012834"/>
            <a:ext cx="3871856" cy="3061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84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198" y="365130"/>
            <a:ext cx="10515600" cy="1281096"/>
          </a:xfrm>
        </p:spPr>
        <p:txBody>
          <a:bodyPr/>
          <a:lstStyle/>
          <a:p>
            <a:pPr eaLnBrk="1" hangingPunct="1"/>
            <a:r>
              <a:rPr lang="en-US" altLang="en-US" b="1" dirty="0"/>
              <a:t>Meaning of CNS Scores</a:t>
            </a:r>
          </a:p>
        </p:txBody>
      </p:sp>
      <p:sp>
        <p:nvSpPr>
          <p:cNvPr id="14339" name="Rectangle 3"/>
          <p:cNvSpPr>
            <a:spLocks noGrp="1" noChangeArrowheads="1"/>
          </p:cNvSpPr>
          <p:nvPr>
            <p:ph type="body" idx="1"/>
          </p:nvPr>
        </p:nvSpPr>
        <p:spPr>
          <a:xfrm>
            <a:off x="838199" y="1825625"/>
            <a:ext cx="10515599" cy="4351338"/>
          </a:xfrm>
        </p:spPr>
        <p:txBody>
          <a:bodyPr>
            <a:normAutofit/>
          </a:bodyPr>
          <a:lstStyle/>
          <a:p>
            <a:pPr eaLnBrk="1" hangingPunct="1">
              <a:buClr>
                <a:srgbClr val="FFC000"/>
              </a:buClr>
              <a:buFont typeface="Wingdings" panose="05000000000000000000" pitchFamily="2" charset="2"/>
              <a:buChar char="§"/>
            </a:pPr>
            <a:r>
              <a:rPr lang="en-US" altLang="en-US" sz="2600" dirty="0"/>
              <a:t> Higher CNS scores (&gt;11) are associated with more favorable outcomes both in the short term &amp;  6 months post stroke</a:t>
            </a:r>
          </a:p>
          <a:p>
            <a:pPr eaLnBrk="1" hangingPunct="1">
              <a:buClr>
                <a:srgbClr val="FFC000"/>
              </a:buClr>
              <a:buFont typeface="Wingdings" panose="05000000000000000000" pitchFamily="2" charset="2"/>
              <a:buChar char="§"/>
            </a:pPr>
            <a:endParaRPr lang="en-US" altLang="en-US" sz="2600" dirty="0"/>
          </a:p>
          <a:p>
            <a:pPr eaLnBrk="1" hangingPunct="1">
              <a:buClr>
                <a:srgbClr val="FFC000"/>
              </a:buClr>
              <a:buFont typeface="Wingdings" panose="05000000000000000000" pitchFamily="2" charset="2"/>
              <a:buChar char="§"/>
            </a:pPr>
            <a:r>
              <a:rPr lang="en-US" altLang="en-US" sz="2600" dirty="0"/>
              <a:t> Lower CNS scores (&lt;9) tend to be associated with increased deficits and morbidity rates</a:t>
            </a:r>
          </a:p>
          <a:p>
            <a:pPr eaLnBrk="1" hangingPunct="1"/>
            <a:endParaRPr lang="en-US" altLang="en-US" sz="2600" dirty="0"/>
          </a:p>
          <a:p>
            <a:pPr eaLnBrk="1" hangingPunct="1"/>
            <a:endParaRPr lang="en-US" altLang="en-US" sz="2600" dirty="0"/>
          </a:p>
        </p:txBody>
      </p:sp>
    </p:spTree>
    <p:extLst>
      <p:ext uri="{BB962C8B-B14F-4D97-AF65-F5344CB8AC3E}">
        <p14:creationId xmlns:p14="http://schemas.microsoft.com/office/powerpoint/2010/main" val="161346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6119" y="325181"/>
            <a:ext cx="7772400" cy="792162"/>
          </a:xfrm>
        </p:spPr>
        <p:txBody>
          <a:bodyPr/>
          <a:lstStyle/>
          <a:p>
            <a:pPr eaLnBrk="1" hangingPunct="1"/>
            <a:r>
              <a:rPr lang="en-US" altLang="en-US" b="1" dirty="0"/>
              <a:t>Definitions</a:t>
            </a:r>
          </a:p>
        </p:txBody>
      </p:sp>
      <p:sp>
        <p:nvSpPr>
          <p:cNvPr id="19459" name="Rectangle 3"/>
          <p:cNvSpPr>
            <a:spLocks noGrp="1" noChangeArrowheads="1"/>
          </p:cNvSpPr>
          <p:nvPr>
            <p:ph type="body" idx="1"/>
          </p:nvPr>
        </p:nvSpPr>
        <p:spPr>
          <a:xfrm>
            <a:off x="856735" y="1345943"/>
            <a:ext cx="10635611" cy="5334000"/>
          </a:xfrm>
        </p:spPr>
        <p:txBody>
          <a:bodyPr>
            <a:noAutofit/>
          </a:bodyPr>
          <a:lstStyle/>
          <a:p>
            <a:pPr eaLnBrk="1" hangingPunct="1">
              <a:lnSpc>
                <a:spcPct val="80000"/>
              </a:lnSpc>
              <a:buClr>
                <a:srgbClr val="FFC000"/>
              </a:buClr>
              <a:buFont typeface="Wingdings" panose="05000000000000000000" pitchFamily="2" charset="2"/>
              <a:buChar char="§"/>
            </a:pPr>
            <a:r>
              <a:rPr lang="en-US" altLang="en-US" sz="2400" b="1" dirty="0">
                <a:solidFill>
                  <a:srgbClr val="00B050"/>
                </a:solidFill>
              </a:rPr>
              <a:t> Alert:</a:t>
            </a:r>
            <a:r>
              <a:rPr lang="en-US" altLang="en-US" sz="2400" dirty="0">
                <a:solidFill>
                  <a:srgbClr val="00B050"/>
                </a:solidFill>
              </a:rPr>
              <a:t> </a:t>
            </a:r>
            <a:r>
              <a:rPr lang="en-US" altLang="en-US" sz="2400" dirty="0"/>
              <a:t>awake, alert &amp; normal LOC   </a:t>
            </a:r>
            <a:r>
              <a:rPr lang="en-US" altLang="en-US" sz="2400" b="1" dirty="0">
                <a:solidFill>
                  <a:srgbClr val="00B050"/>
                </a:solidFill>
              </a:rPr>
              <a:t>(use CNS)</a:t>
            </a:r>
          </a:p>
          <a:p>
            <a:pPr eaLnBrk="1" hangingPunct="1">
              <a:lnSpc>
                <a:spcPct val="80000"/>
              </a:lnSpc>
              <a:buClr>
                <a:srgbClr val="FFC000"/>
              </a:buClr>
              <a:buFont typeface="Wingdings" panose="05000000000000000000" pitchFamily="2" charset="2"/>
              <a:buChar char="§"/>
            </a:pPr>
            <a:endParaRPr lang="en-US" altLang="en-US" sz="2400" dirty="0"/>
          </a:p>
          <a:p>
            <a:pPr eaLnBrk="1" hangingPunct="1">
              <a:lnSpc>
                <a:spcPct val="80000"/>
              </a:lnSpc>
              <a:buClr>
                <a:srgbClr val="FFC000"/>
              </a:buClr>
              <a:buFont typeface="Wingdings" panose="05000000000000000000" pitchFamily="2" charset="2"/>
              <a:buChar char="§"/>
            </a:pPr>
            <a:r>
              <a:rPr lang="en-US" altLang="en-US" sz="2400" b="1" dirty="0">
                <a:solidFill>
                  <a:srgbClr val="00B050"/>
                </a:solidFill>
              </a:rPr>
              <a:t> Drowsy:</a:t>
            </a:r>
            <a:r>
              <a:rPr lang="en-US" altLang="en-US" sz="2400" dirty="0">
                <a:solidFill>
                  <a:srgbClr val="00B050"/>
                </a:solidFill>
              </a:rPr>
              <a:t> </a:t>
            </a:r>
            <a:r>
              <a:rPr lang="en-US" altLang="en-US" sz="2400" dirty="0"/>
              <a:t>rouses when stimulated verbally &amp; remains awake &amp; alert for short periods but dozes </a:t>
            </a:r>
            <a:r>
              <a:rPr lang="en-US" altLang="en-US" sz="2400" b="1" dirty="0">
                <a:solidFill>
                  <a:srgbClr val="00B050"/>
                </a:solidFill>
              </a:rPr>
              <a:t>(use CNS)</a:t>
            </a:r>
          </a:p>
          <a:p>
            <a:pPr eaLnBrk="1" hangingPunct="1">
              <a:lnSpc>
                <a:spcPct val="80000"/>
              </a:lnSpc>
              <a:buClr>
                <a:srgbClr val="FFC000"/>
              </a:buClr>
              <a:buFont typeface="Wingdings" panose="05000000000000000000" pitchFamily="2" charset="2"/>
              <a:buChar char="§"/>
            </a:pPr>
            <a:endParaRPr lang="en-US" altLang="en-US" sz="2400" dirty="0"/>
          </a:p>
          <a:p>
            <a:pPr eaLnBrk="1" hangingPunct="1">
              <a:lnSpc>
                <a:spcPct val="80000"/>
              </a:lnSpc>
              <a:buClr>
                <a:srgbClr val="FFC000"/>
              </a:buClr>
              <a:buFont typeface="Wingdings" panose="05000000000000000000" pitchFamily="2" charset="2"/>
              <a:buChar char="§"/>
            </a:pPr>
            <a:r>
              <a:rPr lang="en-US" altLang="en-US" sz="2400" b="1" dirty="0">
                <a:solidFill>
                  <a:srgbClr val="FF0000"/>
                </a:solidFill>
              </a:rPr>
              <a:t> </a:t>
            </a:r>
            <a:r>
              <a:rPr lang="en-US" altLang="en-US" sz="2400" b="1" dirty="0" err="1">
                <a:solidFill>
                  <a:srgbClr val="FF0000"/>
                </a:solidFill>
              </a:rPr>
              <a:t>Stuporous</a:t>
            </a:r>
            <a:r>
              <a:rPr lang="en-US" altLang="en-US" sz="2400" b="1" dirty="0">
                <a:solidFill>
                  <a:srgbClr val="FF0000"/>
                </a:solidFill>
              </a:rPr>
              <a:t>:</a:t>
            </a:r>
            <a:r>
              <a:rPr lang="en-US" altLang="en-US" sz="2400" dirty="0">
                <a:solidFill>
                  <a:srgbClr val="FF0000"/>
                </a:solidFill>
              </a:rPr>
              <a:t> </a:t>
            </a:r>
            <a:r>
              <a:rPr lang="en-US" altLang="en-US" sz="2400" dirty="0"/>
              <a:t>responds to loud verbal stimuli &amp;/or strong touch; may speak but does not completely wake up </a:t>
            </a:r>
            <a:r>
              <a:rPr lang="en-US" altLang="en-US" sz="2400" b="1" dirty="0">
                <a:solidFill>
                  <a:srgbClr val="FF0000"/>
                </a:solidFill>
              </a:rPr>
              <a:t>(use GCS)</a:t>
            </a:r>
          </a:p>
          <a:p>
            <a:pPr eaLnBrk="1" hangingPunct="1">
              <a:lnSpc>
                <a:spcPct val="80000"/>
              </a:lnSpc>
              <a:buClr>
                <a:srgbClr val="FFC000"/>
              </a:buClr>
              <a:buFont typeface="Wingdings" panose="05000000000000000000" pitchFamily="2" charset="2"/>
              <a:buChar char="§"/>
            </a:pPr>
            <a:endParaRPr lang="en-US" altLang="en-US" sz="2400" dirty="0"/>
          </a:p>
          <a:p>
            <a:pPr eaLnBrk="1" hangingPunct="1">
              <a:lnSpc>
                <a:spcPct val="80000"/>
              </a:lnSpc>
              <a:buClr>
                <a:srgbClr val="FFC000"/>
              </a:buClr>
              <a:buFont typeface="Wingdings" panose="05000000000000000000" pitchFamily="2" charset="2"/>
              <a:buChar char="§"/>
            </a:pPr>
            <a:r>
              <a:rPr lang="en-US" altLang="en-US" sz="2400" b="1" dirty="0">
                <a:solidFill>
                  <a:srgbClr val="FF0000"/>
                </a:solidFill>
              </a:rPr>
              <a:t> Comatose:</a:t>
            </a:r>
            <a:r>
              <a:rPr lang="en-US" altLang="en-US" sz="2400" dirty="0">
                <a:solidFill>
                  <a:srgbClr val="FF0000"/>
                </a:solidFill>
              </a:rPr>
              <a:t> </a:t>
            </a:r>
            <a:r>
              <a:rPr lang="en-US" altLang="en-US" sz="2400" dirty="0"/>
              <a:t>responds to deep pain with purposeful movement, non-purposeful      movement or no response </a:t>
            </a:r>
            <a:r>
              <a:rPr lang="en-US" altLang="en-US" sz="2400" b="1" dirty="0">
                <a:solidFill>
                  <a:srgbClr val="FF0000"/>
                </a:solidFill>
              </a:rPr>
              <a:t>(use GCS)</a:t>
            </a:r>
          </a:p>
          <a:p>
            <a:pPr eaLnBrk="1" hangingPunct="1">
              <a:lnSpc>
                <a:spcPct val="80000"/>
              </a:lnSpc>
              <a:buClr>
                <a:srgbClr val="FFC000"/>
              </a:buClr>
              <a:buFont typeface="Wingdings" panose="05000000000000000000" pitchFamily="2" charset="2"/>
              <a:buChar char="§"/>
            </a:pPr>
            <a:endParaRPr lang="en-US" altLang="en-US" sz="2400" dirty="0"/>
          </a:p>
          <a:p>
            <a:pPr marL="0" indent="0" eaLnBrk="1" hangingPunct="1">
              <a:lnSpc>
                <a:spcPct val="80000"/>
              </a:lnSpc>
              <a:buClr>
                <a:srgbClr val="FFC000"/>
              </a:buClr>
              <a:buNone/>
            </a:pPr>
            <a:r>
              <a:rPr lang="en-US" altLang="en-US" sz="2400" b="1" dirty="0"/>
              <a:t>Speech:</a:t>
            </a:r>
            <a:r>
              <a:rPr lang="en-US" altLang="en-US" sz="2400" dirty="0"/>
              <a:t> </a:t>
            </a:r>
          </a:p>
          <a:p>
            <a:pPr lvl="1">
              <a:lnSpc>
                <a:spcPct val="80000"/>
              </a:lnSpc>
              <a:buClr>
                <a:srgbClr val="FFC000"/>
              </a:buClr>
              <a:buFont typeface="Wingdings" panose="05000000000000000000" pitchFamily="2" charset="2"/>
              <a:buChar char="§"/>
            </a:pPr>
            <a:r>
              <a:rPr lang="en-US" altLang="en-US" b="1" dirty="0"/>
              <a:t>Receptive Deficit</a:t>
            </a:r>
            <a:r>
              <a:rPr lang="en-US" altLang="en-US" dirty="0"/>
              <a:t>: unable to understand the spoken word</a:t>
            </a:r>
          </a:p>
          <a:p>
            <a:pPr lvl="1">
              <a:lnSpc>
                <a:spcPct val="80000"/>
              </a:lnSpc>
              <a:buClr>
                <a:srgbClr val="FFC000"/>
              </a:buClr>
              <a:buFont typeface="Wingdings" panose="05000000000000000000" pitchFamily="2" charset="2"/>
              <a:buChar char="§"/>
            </a:pPr>
            <a:r>
              <a:rPr lang="en-US" altLang="en-US" b="1" dirty="0"/>
              <a:t>Expressive Deficit</a:t>
            </a:r>
            <a:r>
              <a:rPr lang="en-US" altLang="en-US" dirty="0"/>
              <a:t>: difficulty communicating thoughts verbally </a:t>
            </a:r>
          </a:p>
          <a:p>
            <a:pPr algn="ctr" eaLnBrk="1" hangingPunct="1">
              <a:lnSpc>
                <a:spcPct val="80000"/>
              </a:lnSpc>
              <a:spcBef>
                <a:spcPct val="0"/>
              </a:spcBef>
              <a:buFont typeface="Wingdings" panose="05000000000000000000" pitchFamily="2" charset="2"/>
              <a:buNone/>
            </a:pPr>
            <a:endParaRPr lang="en-US" altLang="en-US" sz="2400" b="1" dirty="0"/>
          </a:p>
        </p:txBody>
      </p:sp>
    </p:spTree>
    <p:extLst>
      <p:ext uri="{BB962C8B-B14F-4D97-AF65-F5344CB8AC3E}">
        <p14:creationId xmlns:p14="http://schemas.microsoft.com/office/powerpoint/2010/main" val="169010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875A88-20E9-8B44-9046-D592DA2A8303}"/>
              </a:ext>
            </a:extLst>
          </p:cNvPr>
          <p:cNvSpPr>
            <a:spLocks noGrp="1"/>
          </p:cNvSpPr>
          <p:nvPr>
            <p:ph type="title"/>
          </p:nvPr>
        </p:nvSpPr>
        <p:spPr/>
        <p:txBody>
          <a:bodyPr/>
          <a:lstStyle/>
          <a:p>
            <a:r>
              <a:rPr lang="en-US" b="1" dirty="0"/>
              <a:t>CNS and GCS</a:t>
            </a:r>
          </a:p>
        </p:txBody>
      </p:sp>
      <p:sp>
        <p:nvSpPr>
          <p:cNvPr id="5" name="Content Placeholder 7">
            <a:extLst>
              <a:ext uri="{FF2B5EF4-FFF2-40B4-BE49-F238E27FC236}">
                <a16:creationId xmlns:a16="http://schemas.microsoft.com/office/drawing/2014/main" id="{AE4864D9-290B-3045-A1C5-B2EFF25BBD48}"/>
              </a:ext>
            </a:extLst>
          </p:cNvPr>
          <p:cNvSpPr>
            <a:spLocks noGrp="1"/>
          </p:cNvSpPr>
          <p:nvPr>
            <p:ph idx="1"/>
          </p:nvPr>
        </p:nvSpPr>
        <p:spPr/>
        <p:txBody>
          <a:bodyPr>
            <a:noAutofit/>
          </a:bodyPr>
          <a:lstStyle/>
          <a:p>
            <a:pPr marL="0" indent="0">
              <a:buNone/>
            </a:pPr>
            <a:r>
              <a:rPr lang="en-US" sz="2600" b="1" dirty="0">
                <a:cs typeface="Arial" panose="020B0604020202020204" pitchFamily="34" charset="0"/>
              </a:rPr>
              <a:t>Canadian Neurological Scale</a:t>
            </a:r>
          </a:p>
          <a:p>
            <a:pPr marL="342900" lvl="0" indent="-342900" fontAlgn="base">
              <a:lnSpc>
                <a:spcPct val="100000"/>
              </a:lnSpc>
              <a:spcBef>
                <a:spcPct val="20000"/>
              </a:spcBef>
              <a:spcAft>
                <a:spcPct val="0"/>
              </a:spcAft>
              <a:buClr>
                <a:srgbClr val="FFC000"/>
              </a:buClr>
              <a:buSzPct val="65000"/>
              <a:buFont typeface="Wingdings" panose="05000000000000000000" pitchFamily="2" charset="2"/>
              <a:buChar char="n"/>
            </a:pPr>
            <a:r>
              <a:rPr lang="en-US" altLang="en-US" sz="2600" kern="0" dirty="0">
                <a:solidFill>
                  <a:srgbClr val="000000"/>
                </a:solidFill>
              </a:rPr>
              <a:t>Alert or drowsy </a:t>
            </a:r>
          </a:p>
          <a:p>
            <a:pPr marL="342900" lvl="0" indent="-342900" fontAlgn="base">
              <a:lnSpc>
                <a:spcPct val="100000"/>
              </a:lnSpc>
              <a:spcBef>
                <a:spcPct val="20000"/>
              </a:spcBef>
              <a:spcAft>
                <a:spcPct val="0"/>
              </a:spcAft>
              <a:buClr>
                <a:srgbClr val="FFC000"/>
              </a:buClr>
              <a:buSzPct val="65000"/>
              <a:buFont typeface="Wingdings" panose="05000000000000000000" pitchFamily="2" charset="2"/>
              <a:buChar char="n"/>
            </a:pPr>
            <a:r>
              <a:rPr lang="en-US" altLang="en-US" sz="2600" kern="0" dirty="0">
                <a:solidFill>
                  <a:srgbClr val="000000"/>
                </a:solidFill>
              </a:rPr>
              <a:t>Validated for STROKE</a:t>
            </a:r>
          </a:p>
          <a:p>
            <a:pPr marL="342900" lvl="0" indent="-342900" fontAlgn="base">
              <a:lnSpc>
                <a:spcPct val="100000"/>
              </a:lnSpc>
              <a:spcBef>
                <a:spcPct val="20000"/>
              </a:spcBef>
              <a:spcAft>
                <a:spcPct val="0"/>
              </a:spcAft>
              <a:buClr>
                <a:srgbClr val="FFC000"/>
              </a:buClr>
              <a:buSzPct val="65000"/>
              <a:buFont typeface="Wingdings" panose="05000000000000000000" pitchFamily="2" charset="2"/>
              <a:buChar char="n"/>
            </a:pPr>
            <a:r>
              <a:rPr lang="en-US" altLang="en-US" sz="2600" kern="0" dirty="0">
                <a:solidFill>
                  <a:srgbClr val="000000"/>
                </a:solidFill>
              </a:rPr>
              <a:t>Assesses deficits </a:t>
            </a:r>
          </a:p>
          <a:p>
            <a:pPr marL="342900" lvl="0" indent="-342900" fontAlgn="base">
              <a:lnSpc>
                <a:spcPct val="100000"/>
              </a:lnSpc>
              <a:spcBef>
                <a:spcPct val="20000"/>
              </a:spcBef>
              <a:spcAft>
                <a:spcPct val="0"/>
              </a:spcAft>
              <a:buClr>
                <a:srgbClr val="FFC000"/>
              </a:buClr>
              <a:buSzPct val="65000"/>
              <a:buFont typeface="Wingdings" panose="05000000000000000000" pitchFamily="2" charset="2"/>
              <a:buChar char="n"/>
            </a:pPr>
            <a:r>
              <a:rPr lang="en-US" altLang="en-US" sz="2600" kern="0" dirty="0">
                <a:solidFill>
                  <a:srgbClr val="000000"/>
                </a:solidFill>
              </a:rPr>
              <a:t>Assesses language</a:t>
            </a:r>
          </a:p>
          <a:p>
            <a:pPr marL="342900" lvl="0" indent="-342900" fontAlgn="base">
              <a:lnSpc>
                <a:spcPct val="100000"/>
              </a:lnSpc>
              <a:spcBef>
                <a:spcPct val="20000"/>
              </a:spcBef>
              <a:spcAft>
                <a:spcPct val="0"/>
              </a:spcAft>
              <a:buClr>
                <a:srgbClr val="FFC000"/>
              </a:buClr>
              <a:buSzPct val="65000"/>
              <a:buFont typeface="Wingdings" panose="05000000000000000000" pitchFamily="2" charset="2"/>
              <a:buChar char="n"/>
            </a:pPr>
            <a:r>
              <a:rPr lang="en-US" altLang="en-US" sz="2600" kern="0" dirty="0">
                <a:solidFill>
                  <a:srgbClr val="000000"/>
                </a:solidFill>
              </a:rPr>
              <a:t>Score ranges from 1.5 -11.5 </a:t>
            </a:r>
          </a:p>
          <a:p>
            <a:pPr marL="342900" lvl="0" indent="-342900" fontAlgn="base">
              <a:lnSpc>
                <a:spcPct val="100000"/>
              </a:lnSpc>
              <a:spcBef>
                <a:spcPct val="20000"/>
              </a:spcBef>
              <a:spcAft>
                <a:spcPct val="0"/>
              </a:spcAft>
              <a:buClr>
                <a:srgbClr val="FFC000"/>
              </a:buClr>
              <a:buSzPct val="65000"/>
              <a:buFont typeface="Wingdings" panose="05000000000000000000" pitchFamily="2" charset="2"/>
              <a:buChar char="n"/>
            </a:pPr>
            <a:r>
              <a:rPr lang="en-US" altLang="en-US" sz="2600" kern="0" dirty="0">
                <a:solidFill>
                  <a:srgbClr val="000000"/>
                </a:solidFill>
              </a:rPr>
              <a:t>11.5 = no deficit, normal </a:t>
            </a:r>
          </a:p>
          <a:p>
            <a:pPr marL="342900" lvl="0" indent="-342900" fontAlgn="base">
              <a:lnSpc>
                <a:spcPct val="100000"/>
              </a:lnSpc>
              <a:spcBef>
                <a:spcPct val="20000"/>
              </a:spcBef>
              <a:spcAft>
                <a:spcPct val="0"/>
              </a:spcAft>
              <a:buClr>
                <a:srgbClr val="FFC000"/>
              </a:buClr>
              <a:buSzPct val="65000"/>
              <a:buFont typeface="Wingdings" panose="05000000000000000000" pitchFamily="2" charset="2"/>
              <a:buChar char="n"/>
            </a:pPr>
            <a:r>
              <a:rPr lang="en-US" altLang="en-US" sz="2600" kern="0" dirty="0">
                <a:solidFill>
                  <a:srgbClr val="000000"/>
                </a:solidFill>
              </a:rPr>
              <a:t>Assesses </a:t>
            </a:r>
            <a:r>
              <a:rPr lang="en-US" altLang="en-US" sz="2600" b="1" i="1" kern="0" dirty="0">
                <a:solidFill>
                  <a:srgbClr val="000000"/>
                </a:solidFill>
              </a:rPr>
              <a:t>function</a:t>
            </a:r>
            <a:endParaRPr lang="en-US" altLang="en-US" sz="2600" kern="0" dirty="0">
              <a:solidFill>
                <a:srgbClr val="000000"/>
              </a:solidFill>
            </a:endParaRPr>
          </a:p>
          <a:p>
            <a:pPr marL="0" indent="0">
              <a:buNone/>
            </a:pPr>
            <a:endParaRPr lang="en-US" sz="2600" b="1" dirty="0">
              <a:cs typeface="Arial" panose="020B0604020202020204" pitchFamily="34" charset="0"/>
            </a:endParaRPr>
          </a:p>
        </p:txBody>
      </p:sp>
      <p:sp>
        <p:nvSpPr>
          <p:cNvPr id="6" name="TextBox 5"/>
          <p:cNvSpPr txBox="1"/>
          <p:nvPr/>
        </p:nvSpPr>
        <p:spPr>
          <a:xfrm>
            <a:off x="6791336" y="1822741"/>
            <a:ext cx="4730261" cy="3773341"/>
          </a:xfrm>
          <a:prstGeom prst="rect">
            <a:avLst/>
          </a:prstGeom>
          <a:noFill/>
        </p:spPr>
        <p:txBody>
          <a:bodyPr wrap="square" rtlCol="0">
            <a:spAutoFit/>
          </a:bodyPr>
          <a:lstStyle/>
          <a:p>
            <a:pPr lvl="0" fontAlgn="base">
              <a:spcBef>
                <a:spcPct val="20000"/>
              </a:spcBef>
              <a:spcAft>
                <a:spcPct val="0"/>
              </a:spcAft>
              <a:buClr>
                <a:srgbClr val="CC9900"/>
              </a:buClr>
              <a:buSzPct val="65000"/>
            </a:pPr>
            <a:r>
              <a:rPr lang="en-US" altLang="en-US" sz="2600" b="1" kern="0" dirty="0">
                <a:solidFill>
                  <a:srgbClr val="000000"/>
                </a:solidFill>
              </a:rPr>
              <a:t>Glasgow Coma Scale</a:t>
            </a:r>
          </a:p>
          <a:p>
            <a:pPr marL="342900" lvl="0" indent="-342900" fontAlgn="base">
              <a:spcBef>
                <a:spcPct val="20000"/>
              </a:spcBef>
              <a:spcAft>
                <a:spcPct val="0"/>
              </a:spcAft>
              <a:buClr>
                <a:srgbClr val="FFC000"/>
              </a:buClr>
              <a:buSzPct val="65000"/>
              <a:buFont typeface="Wingdings" panose="05000000000000000000" pitchFamily="2" charset="2"/>
              <a:buChar char="n"/>
            </a:pPr>
            <a:r>
              <a:rPr lang="en-US" altLang="en-US" sz="2600" kern="0" dirty="0">
                <a:solidFill>
                  <a:srgbClr val="000000"/>
                </a:solidFill>
              </a:rPr>
              <a:t>Comatose or </a:t>
            </a:r>
            <a:r>
              <a:rPr lang="en-US" altLang="en-US" sz="2600" kern="0" dirty="0" err="1">
                <a:solidFill>
                  <a:srgbClr val="000000"/>
                </a:solidFill>
              </a:rPr>
              <a:t>stuporous</a:t>
            </a:r>
            <a:endParaRPr lang="en-US" altLang="en-US" sz="2600" kern="0" dirty="0">
              <a:solidFill>
                <a:srgbClr val="000000"/>
              </a:solidFill>
            </a:endParaRPr>
          </a:p>
          <a:p>
            <a:pPr marL="342900" lvl="0" indent="-342900" fontAlgn="base">
              <a:spcBef>
                <a:spcPct val="20000"/>
              </a:spcBef>
              <a:spcAft>
                <a:spcPct val="0"/>
              </a:spcAft>
              <a:buClr>
                <a:srgbClr val="FFC000"/>
              </a:buClr>
              <a:buSzPct val="65000"/>
              <a:buFont typeface="Wingdings" panose="05000000000000000000" pitchFamily="2" charset="2"/>
              <a:buChar char="n"/>
            </a:pPr>
            <a:r>
              <a:rPr lang="en-US" altLang="en-US" sz="2600" kern="0" dirty="0">
                <a:solidFill>
                  <a:srgbClr val="000000"/>
                </a:solidFill>
              </a:rPr>
              <a:t>Validated for COMA</a:t>
            </a:r>
          </a:p>
          <a:p>
            <a:pPr marL="342900" lvl="0" indent="-342900" fontAlgn="base">
              <a:spcBef>
                <a:spcPct val="20000"/>
              </a:spcBef>
              <a:spcAft>
                <a:spcPct val="0"/>
              </a:spcAft>
              <a:buClr>
                <a:srgbClr val="FFC000"/>
              </a:buClr>
              <a:buSzPct val="65000"/>
              <a:buFont typeface="Wingdings" panose="05000000000000000000" pitchFamily="2" charset="2"/>
              <a:buChar char="n"/>
            </a:pPr>
            <a:r>
              <a:rPr lang="en-US" altLang="en-US" sz="2600" kern="0" dirty="0">
                <a:solidFill>
                  <a:srgbClr val="000000"/>
                </a:solidFill>
              </a:rPr>
              <a:t>Assesses level of consciousness and best response</a:t>
            </a:r>
          </a:p>
          <a:p>
            <a:pPr marL="342900" lvl="0" indent="-342900" fontAlgn="base">
              <a:spcBef>
                <a:spcPct val="20000"/>
              </a:spcBef>
              <a:spcAft>
                <a:spcPct val="0"/>
              </a:spcAft>
              <a:buClr>
                <a:srgbClr val="FFC000"/>
              </a:buClr>
              <a:buSzPct val="65000"/>
              <a:buFont typeface="Wingdings" panose="05000000000000000000" pitchFamily="2" charset="2"/>
              <a:buChar char="n"/>
            </a:pPr>
            <a:r>
              <a:rPr lang="en-US" altLang="en-US" sz="2600" kern="0" dirty="0">
                <a:solidFill>
                  <a:srgbClr val="000000"/>
                </a:solidFill>
              </a:rPr>
              <a:t>Score ranges from 3 - 15</a:t>
            </a:r>
          </a:p>
          <a:p>
            <a:pPr marL="342900" lvl="0" indent="-342900" fontAlgn="base">
              <a:spcBef>
                <a:spcPct val="20000"/>
              </a:spcBef>
              <a:spcAft>
                <a:spcPct val="0"/>
              </a:spcAft>
              <a:buClr>
                <a:srgbClr val="FFC000"/>
              </a:buClr>
              <a:buSzPct val="65000"/>
              <a:buFont typeface="Wingdings" panose="05000000000000000000" pitchFamily="2" charset="2"/>
              <a:buChar char="n"/>
            </a:pPr>
            <a:r>
              <a:rPr lang="en-US" altLang="en-US" sz="2600" kern="0" dirty="0">
                <a:solidFill>
                  <a:srgbClr val="000000"/>
                </a:solidFill>
              </a:rPr>
              <a:t>15 = normal</a:t>
            </a:r>
          </a:p>
          <a:p>
            <a:pPr marL="342900" lvl="0" indent="-342900" fontAlgn="base">
              <a:spcBef>
                <a:spcPct val="20000"/>
              </a:spcBef>
              <a:spcAft>
                <a:spcPct val="0"/>
              </a:spcAft>
              <a:buClr>
                <a:srgbClr val="FFC000"/>
              </a:buClr>
              <a:buSzPct val="65000"/>
              <a:buFont typeface="Wingdings" panose="05000000000000000000" pitchFamily="2" charset="2"/>
              <a:buChar char="n"/>
            </a:pPr>
            <a:r>
              <a:rPr lang="en-US" altLang="en-US" sz="2600" kern="0" dirty="0">
                <a:solidFill>
                  <a:srgbClr val="000000"/>
                </a:solidFill>
              </a:rPr>
              <a:t>Assesses </a:t>
            </a:r>
            <a:r>
              <a:rPr lang="en-US" altLang="en-US" sz="2600" b="1" i="1" kern="0" dirty="0">
                <a:solidFill>
                  <a:srgbClr val="000000"/>
                </a:solidFill>
              </a:rPr>
              <a:t>response</a:t>
            </a:r>
            <a:endParaRPr lang="en-US" altLang="en-US" sz="2600" kern="0" dirty="0">
              <a:solidFill>
                <a:srgbClr val="000000"/>
              </a:solidFill>
            </a:endParaRPr>
          </a:p>
        </p:txBody>
      </p:sp>
    </p:spTree>
    <p:extLst>
      <p:ext uri="{BB962C8B-B14F-4D97-AF65-F5344CB8AC3E}">
        <p14:creationId xmlns:p14="http://schemas.microsoft.com/office/powerpoint/2010/main" val="1264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Glasgow COMA Scale</a:t>
            </a:r>
          </a:p>
        </p:txBody>
      </p:sp>
      <p:sp>
        <p:nvSpPr>
          <p:cNvPr id="6" name="Content Placeholder 2"/>
          <p:cNvSpPr txBox="1">
            <a:spLocks/>
          </p:cNvSpPr>
          <p:nvPr/>
        </p:nvSpPr>
        <p:spPr>
          <a:xfrm>
            <a:off x="594985" y="1646226"/>
            <a:ext cx="10117992" cy="3756026"/>
          </a:xfrm>
          <a:prstGeom prst="rect">
            <a:avLst/>
          </a:prstGeom>
        </p:spPr>
        <p:txBody>
          <a:bodyPr>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ct val="20000"/>
              </a:spcBef>
              <a:buClr>
                <a:srgbClr val="FFC000"/>
              </a:buClr>
              <a:buFont typeface="Wingdings" panose="05000000000000000000" pitchFamily="2" charset="2"/>
              <a:buChar char="§"/>
              <a:defRPr/>
            </a:pPr>
            <a:r>
              <a:rPr lang="en-US" sz="2600" dirty="0">
                <a:solidFill>
                  <a:prstClr val="black"/>
                </a:solidFill>
                <a:cs typeface="Arial" panose="020B0604020202020204" pitchFamily="34" charset="0"/>
              </a:rPr>
              <a:t>Quick, simple, reliable method of monitoring level of consciousness</a:t>
            </a:r>
          </a:p>
          <a:p>
            <a:pPr marL="342900" indent="-342900">
              <a:lnSpc>
                <a:spcPct val="100000"/>
              </a:lnSpc>
              <a:spcBef>
                <a:spcPct val="20000"/>
              </a:spcBef>
              <a:buClr>
                <a:srgbClr val="FFC000"/>
              </a:buClr>
              <a:buFont typeface="Wingdings" panose="05000000000000000000" pitchFamily="2" charset="2"/>
              <a:buChar char="§"/>
              <a:defRPr/>
            </a:pPr>
            <a:r>
              <a:rPr lang="en-US" sz="2600" dirty="0">
                <a:solidFill>
                  <a:prstClr val="black"/>
                </a:solidFill>
                <a:cs typeface="Arial" panose="020B0604020202020204" pitchFamily="34" charset="0"/>
              </a:rPr>
              <a:t>Includes 3 measures:</a:t>
            </a:r>
          </a:p>
          <a:p>
            <a:pPr marL="685791" lvl="1" indent="-342900">
              <a:lnSpc>
                <a:spcPct val="100000"/>
              </a:lnSpc>
              <a:spcBef>
                <a:spcPct val="20000"/>
              </a:spcBef>
              <a:buClr>
                <a:srgbClr val="FFC000"/>
              </a:buClr>
              <a:buFont typeface="Wingdings" panose="05000000000000000000" pitchFamily="2" charset="2"/>
              <a:buChar char="§"/>
              <a:defRPr/>
            </a:pPr>
            <a:r>
              <a:rPr lang="en-US" sz="2600" dirty="0">
                <a:solidFill>
                  <a:prstClr val="black"/>
                </a:solidFill>
                <a:cs typeface="Arial" panose="020B0604020202020204" pitchFamily="34" charset="0"/>
              </a:rPr>
              <a:t>Eye opening</a:t>
            </a:r>
          </a:p>
          <a:p>
            <a:pPr marL="685791" lvl="1" indent="-342900">
              <a:lnSpc>
                <a:spcPct val="100000"/>
              </a:lnSpc>
              <a:spcBef>
                <a:spcPct val="20000"/>
              </a:spcBef>
              <a:buClr>
                <a:srgbClr val="FFC000"/>
              </a:buClr>
              <a:buFont typeface="Wingdings" panose="05000000000000000000" pitchFamily="2" charset="2"/>
              <a:buChar char="§"/>
              <a:defRPr/>
            </a:pPr>
            <a:r>
              <a:rPr lang="en-US" sz="2600" dirty="0">
                <a:solidFill>
                  <a:prstClr val="black"/>
                </a:solidFill>
                <a:cs typeface="Arial" panose="020B0604020202020204" pitchFamily="34" charset="0"/>
              </a:rPr>
              <a:t>Best Motor Response</a:t>
            </a:r>
          </a:p>
          <a:p>
            <a:pPr marL="685791" lvl="1" indent="-342900">
              <a:lnSpc>
                <a:spcPct val="100000"/>
              </a:lnSpc>
              <a:spcBef>
                <a:spcPct val="20000"/>
              </a:spcBef>
              <a:buClr>
                <a:srgbClr val="FFC000"/>
              </a:buClr>
              <a:buFont typeface="Wingdings" panose="05000000000000000000" pitchFamily="2" charset="2"/>
              <a:buChar char="§"/>
              <a:defRPr/>
            </a:pPr>
            <a:r>
              <a:rPr lang="en-US" sz="2600" dirty="0">
                <a:solidFill>
                  <a:prstClr val="black"/>
                </a:solidFill>
                <a:cs typeface="Arial" panose="020B0604020202020204" pitchFamily="34" charset="0"/>
              </a:rPr>
              <a:t>Best Verbal Response</a:t>
            </a:r>
          </a:p>
          <a:p>
            <a:pPr marL="342900" indent="-342900">
              <a:lnSpc>
                <a:spcPct val="100000"/>
              </a:lnSpc>
              <a:spcBef>
                <a:spcPct val="20000"/>
              </a:spcBef>
              <a:buClr>
                <a:srgbClr val="FFC000"/>
              </a:buClr>
              <a:buFont typeface="Wingdings" panose="05000000000000000000" pitchFamily="2" charset="2"/>
              <a:buChar char="§"/>
              <a:defRPr/>
            </a:pPr>
            <a:r>
              <a:rPr lang="en-US" sz="2600" dirty="0">
                <a:solidFill>
                  <a:prstClr val="black"/>
                </a:solidFill>
                <a:cs typeface="Arial" panose="020B0604020202020204" pitchFamily="34" charset="0"/>
              </a:rPr>
              <a:t>Score ranges from 3-15</a:t>
            </a:r>
            <a:endParaRPr lang="en-US" sz="2600" dirty="0">
              <a:cs typeface="Arial" panose="020B0604020202020204" pitchFamily="34" charset="0"/>
            </a:endParaRPr>
          </a:p>
          <a:p>
            <a:pPr marL="685791" lvl="1" indent="-342900">
              <a:lnSpc>
                <a:spcPct val="100000"/>
              </a:lnSpc>
              <a:spcBef>
                <a:spcPct val="20000"/>
              </a:spcBef>
              <a:buClr>
                <a:srgbClr val="FFC000"/>
              </a:buClr>
              <a:buFont typeface="Wingdings" panose="05000000000000000000" pitchFamily="2" charset="2"/>
              <a:buChar char="§"/>
              <a:defRPr/>
            </a:pPr>
            <a:r>
              <a:rPr lang="en-US" sz="2600" dirty="0">
                <a:solidFill>
                  <a:prstClr val="black"/>
                </a:solidFill>
                <a:cs typeface="Arial" panose="020B0604020202020204" pitchFamily="34" charset="0"/>
              </a:rPr>
              <a:t>3 represents total unresponsiveness</a:t>
            </a:r>
          </a:p>
          <a:p>
            <a:pPr marL="685791" lvl="1" indent="-342900">
              <a:lnSpc>
                <a:spcPct val="100000"/>
              </a:lnSpc>
              <a:spcBef>
                <a:spcPct val="20000"/>
              </a:spcBef>
              <a:buClr>
                <a:srgbClr val="FFC000"/>
              </a:buClr>
              <a:buFont typeface="Wingdings" panose="05000000000000000000" pitchFamily="2" charset="2"/>
              <a:buChar char="§"/>
              <a:defRPr/>
            </a:pPr>
            <a:r>
              <a:rPr lang="en-US" sz="2600" dirty="0">
                <a:solidFill>
                  <a:prstClr val="black"/>
                </a:solidFill>
                <a:cs typeface="Arial" panose="020B0604020202020204" pitchFamily="34" charset="0"/>
              </a:rPr>
              <a:t>15 represents alert and fully responsive</a:t>
            </a:r>
          </a:p>
          <a:p>
            <a:pPr marL="342900" indent="-342900">
              <a:lnSpc>
                <a:spcPct val="100000"/>
              </a:lnSpc>
              <a:spcBef>
                <a:spcPct val="20000"/>
              </a:spcBef>
              <a:buClr>
                <a:srgbClr val="FFC000"/>
              </a:buClr>
              <a:buFont typeface="Wingdings" panose="05000000000000000000" pitchFamily="2" charset="2"/>
              <a:buChar char="§"/>
              <a:defRPr/>
            </a:pPr>
            <a:r>
              <a:rPr lang="en-US" sz="2600" dirty="0">
                <a:solidFill>
                  <a:prstClr val="black"/>
                </a:solidFill>
                <a:cs typeface="Arial" panose="020B0604020202020204" pitchFamily="34" charset="0"/>
              </a:rPr>
              <a:t>Assesses response to stimulus - not function</a:t>
            </a:r>
          </a:p>
          <a:p>
            <a:pPr marL="342900" indent="-342900">
              <a:lnSpc>
                <a:spcPct val="100000"/>
              </a:lnSpc>
              <a:spcBef>
                <a:spcPct val="20000"/>
              </a:spcBef>
              <a:buClr>
                <a:srgbClr val="CC9900"/>
              </a:buClr>
              <a:buFont typeface="Wingdings" panose="05000000000000000000" pitchFamily="2" charset="2"/>
              <a:buChar char="§"/>
              <a:defRPr/>
            </a:pPr>
            <a:endParaRPr lang="en-CA" sz="2600" dirty="0">
              <a:solidFill>
                <a:prstClr val="black"/>
              </a:solidFill>
              <a:cs typeface="Arial" panose="020B0604020202020204" pitchFamily="34" charset="0"/>
            </a:endParaRPr>
          </a:p>
        </p:txBody>
      </p:sp>
    </p:spTree>
    <p:extLst>
      <p:ext uri="{BB962C8B-B14F-4D97-AF65-F5344CB8AC3E}">
        <p14:creationId xmlns:p14="http://schemas.microsoft.com/office/powerpoint/2010/main" val="123180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Assess Vital Signs and Pupils</a:t>
            </a:r>
          </a:p>
        </p:txBody>
      </p:sp>
      <p:sp>
        <p:nvSpPr>
          <p:cNvPr id="5" name="Content Placeholder 2"/>
          <p:cNvSpPr>
            <a:spLocks noGrp="1"/>
          </p:cNvSpPr>
          <p:nvPr>
            <p:ph idx="1"/>
          </p:nvPr>
        </p:nvSpPr>
        <p:spPr/>
        <p:txBody>
          <a:bodyPr/>
          <a:lstStyle/>
          <a:p>
            <a:pPr>
              <a:buClr>
                <a:srgbClr val="FFC000"/>
              </a:buClr>
              <a:buFont typeface="Wingdings" panose="05000000000000000000" pitchFamily="2" charset="2"/>
              <a:buChar char="§"/>
            </a:pPr>
            <a:r>
              <a:rPr lang="en-US" sz="2600" dirty="0">
                <a:cs typeface="Arial" panose="020B0604020202020204" pitchFamily="34" charset="0"/>
              </a:rPr>
              <a:t> The vital signs and pupils are part of the CNS</a:t>
            </a:r>
          </a:p>
          <a:p>
            <a:pPr>
              <a:buClr>
                <a:srgbClr val="FFC000"/>
              </a:buClr>
              <a:buFont typeface="Wingdings" panose="05000000000000000000" pitchFamily="2" charset="2"/>
              <a:buChar char="§"/>
            </a:pPr>
            <a:r>
              <a:rPr lang="en-US" sz="2600" dirty="0">
                <a:cs typeface="Arial" panose="020B0604020202020204" pitchFamily="34" charset="0"/>
              </a:rPr>
              <a:t> Important to assess:</a:t>
            </a:r>
          </a:p>
          <a:p>
            <a:pPr lvl="1">
              <a:buClr>
                <a:srgbClr val="FFC000"/>
              </a:buClr>
              <a:buFont typeface="Wingdings" panose="05000000000000000000" pitchFamily="2" charset="2"/>
              <a:buChar char="§"/>
            </a:pPr>
            <a:r>
              <a:rPr lang="en-US" sz="2600" dirty="0">
                <a:solidFill>
                  <a:prstClr val="black"/>
                </a:solidFill>
                <a:cs typeface="Arial" panose="020B0604020202020204" pitchFamily="34" charset="0"/>
              </a:rPr>
              <a:t> Temperature, pulse, blood pressure and respirations</a:t>
            </a:r>
          </a:p>
          <a:p>
            <a:pPr lvl="1">
              <a:buClr>
                <a:srgbClr val="FFC000"/>
              </a:buClr>
              <a:buFont typeface="Wingdings" panose="05000000000000000000" pitchFamily="2" charset="2"/>
              <a:buChar char="§"/>
            </a:pPr>
            <a:r>
              <a:rPr lang="en-US" sz="2600" dirty="0">
                <a:ea typeface="ＭＳ Ｐゴシック" pitchFamily="-111" charset="-128"/>
              </a:rPr>
              <a:t> Pupils: Record size of the pupils in mm using the pupil scale prior to the application of the light stimulus</a:t>
            </a:r>
          </a:p>
          <a:p>
            <a:pPr marL="342891" lvl="1" indent="0">
              <a:buClr>
                <a:srgbClr val="FFC000"/>
              </a:buClr>
              <a:buNone/>
            </a:pPr>
            <a:endParaRPr lang="en-US" sz="2600" dirty="0">
              <a:ea typeface="ＭＳ Ｐゴシック" pitchFamily="-111" charset="-128"/>
            </a:endParaRPr>
          </a:p>
          <a:p>
            <a:pPr marL="685782" lvl="2" indent="0">
              <a:buClr>
                <a:srgbClr val="FFC000"/>
              </a:buClr>
              <a:buNone/>
            </a:pPr>
            <a:r>
              <a:rPr lang="en-US" altLang="en-US" sz="2500" b="1" dirty="0"/>
              <a:t> + </a:t>
            </a:r>
            <a:r>
              <a:rPr lang="en-US" altLang="en-US" sz="2500" dirty="0"/>
              <a:t>= brisk,  </a:t>
            </a:r>
            <a:r>
              <a:rPr lang="en-US" altLang="en-US" sz="2500" b="1" dirty="0"/>
              <a:t>S </a:t>
            </a:r>
            <a:r>
              <a:rPr lang="en-US" altLang="en-US" sz="2500" dirty="0"/>
              <a:t>= sluggish,</a:t>
            </a:r>
            <a:r>
              <a:rPr lang="en-US" altLang="en-US" sz="2500" b="1" dirty="0"/>
              <a:t> </a:t>
            </a:r>
            <a:r>
              <a:rPr lang="en-US" altLang="en-US" sz="3200" b="1" dirty="0"/>
              <a:t>-</a:t>
            </a:r>
            <a:r>
              <a:rPr lang="en-US" altLang="en-US" sz="2500" b="1" dirty="0"/>
              <a:t> </a:t>
            </a:r>
            <a:r>
              <a:rPr lang="en-US" altLang="en-US" sz="2500" dirty="0"/>
              <a:t>= no reaction, </a:t>
            </a:r>
            <a:r>
              <a:rPr lang="en-US" altLang="en-US" sz="2500" b="1" dirty="0"/>
              <a:t>C</a:t>
            </a:r>
            <a:r>
              <a:rPr lang="en-US" altLang="en-US" sz="2500" dirty="0"/>
              <a:t> = closed due to swelling</a:t>
            </a:r>
          </a:p>
          <a:p>
            <a:pPr marL="342891" lvl="1" indent="0">
              <a:buNone/>
            </a:pPr>
            <a:endParaRPr lang="en-US" altLang="en-US" sz="2800" dirty="0"/>
          </a:p>
          <a:p>
            <a:pPr marL="342891" lvl="1" indent="0">
              <a:buNone/>
            </a:pPr>
            <a:endParaRPr lang="en-US" sz="2600" dirty="0">
              <a:solidFill>
                <a:prstClr val="black"/>
              </a:solidFill>
              <a:cs typeface="Arial" panose="020B0604020202020204" pitchFamily="34" charset="0"/>
            </a:endParaRPr>
          </a:p>
          <a:p>
            <a:pPr lvl="1"/>
            <a:endParaRPr lang="en-US" sz="2600" dirty="0">
              <a:solidFill>
                <a:prstClr val="black"/>
              </a:solidFill>
              <a:cs typeface="Arial" panose="020B0604020202020204" pitchFamily="34" charset="0"/>
            </a:endParaRPr>
          </a:p>
          <a:p>
            <a:pPr lvl="1"/>
            <a:endParaRPr lang="en-US" dirty="0"/>
          </a:p>
          <a:p>
            <a:endParaRPr lang="en-US" dirty="0"/>
          </a:p>
        </p:txBody>
      </p:sp>
      <p:pic>
        <p:nvPicPr>
          <p:cNvPr id="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8912" y="4803079"/>
            <a:ext cx="5485316" cy="1210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74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60057" y="485818"/>
            <a:ext cx="7772400" cy="788987"/>
          </a:xfrm>
        </p:spPr>
        <p:txBody>
          <a:bodyPr/>
          <a:lstStyle/>
          <a:p>
            <a:pPr eaLnBrk="1" hangingPunct="1"/>
            <a:r>
              <a:rPr lang="en-US" altLang="en-US" b="1" dirty="0"/>
              <a:t>What does the CNS assess?</a:t>
            </a:r>
          </a:p>
        </p:txBody>
      </p:sp>
      <p:sp>
        <p:nvSpPr>
          <p:cNvPr id="16387" name="Rectangle 3"/>
          <p:cNvSpPr>
            <a:spLocks noGrp="1" noChangeArrowheads="1"/>
          </p:cNvSpPr>
          <p:nvPr>
            <p:ph type="body" idx="1"/>
          </p:nvPr>
        </p:nvSpPr>
        <p:spPr>
          <a:xfrm>
            <a:off x="500449" y="1274805"/>
            <a:ext cx="11347422" cy="5029200"/>
          </a:xfrm>
        </p:spPr>
        <p:txBody>
          <a:bodyPr>
            <a:normAutofit/>
          </a:bodyPr>
          <a:lstStyle/>
          <a:p>
            <a:pPr marL="0" indent="0" eaLnBrk="1" hangingPunct="1">
              <a:lnSpc>
                <a:spcPct val="80000"/>
              </a:lnSpc>
              <a:buNone/>
            </a:pPr>
            <a:endParaRPr lang="en-US" altLang="en-US" sz="2000" dirty="0"/>
          </a:p>
          <a:p>
            <a:pPr marL="0" indent="0" eaLnBrk="1" hangingPunct="1">
              <a:lnSpc>
                <a:spcPct val="80000"/>
              </a:lnSpc>
              <a:buNone/>
            </a:pPr>
            <a:r>
              <a:rPr lang="en-US" altLang="en-US" sz="2400" dirty="0"/>
              <a:t>Two streams:</a:t>
            </a:r>
          </a:p>
          <a:p>
            <a:pPr marL="0" indent="0" algn="ctr" eaLnBrk="1" hangingPunct="1">
              <a:lnSpc>
                <a:spcPct val="80000"/>
              </a:lnSpc>
              <a:buNone/>
            </a:pPr>
            <a:r>
              <a:rPr lang="en-US" altLang="en-US" sz="3200" b="1" dirty="0"/>
              <a:t>Section A Mentation</a:t>
            </a:r>
            <a:r>
              <a:rPr lang="en-US" altLang="en-US" sz="3200" dirty="0"/>
              <a:t> (LOC, Orientation &amp; Speech)       </a:t>
            </a:r>
          </a:p>
          <a:p>
            <a:pPr marL="0" indent="0" algn="ctr" eaLnBrk="1" hangingPunct="1">
              <a:lnSpc>
                <a:spcPct val="80000"/>
              </a:lnSpc>
              <a:buNone/>
            </a:pPr>
            <a:r>
              <a:rPr lang="en-US" altLang="en-US" sz="3200" b="1" dirty="0">
                <a:solidFill>
                  <a:srgbClr val="008000"/>
                </a:solidFill>
              </a:rPr>
              <a:t>AND</a:t>
            </a:r>
            <a:r>
              <a:rPr lang="en-US" altLang="en-US" sz="3200" dirty="0">
                <a:solidFill>
                  <a:srgbClr val="008000"/>
                </a:solidFill>
              </a:rPr>
              <a:t> </a:t>
            </a:r>
          </a:p>
          <a:p>
            <a:pPr marL="0" indent="0" algn="ctr" eaLnBrk="1" hangingPunct="1">
              <a:lnSpc>
                <a:spcPct val="80000"/>
              </a:lnSpc>
              <a:buNone/>
            </a:pPr>
            <a:r>
              <a:rPr lang="en-US" altLang="en-US" sz="3200" b="1" dirty="0"/>
              <a:t>Section A1 Motor Function: No Receptive Deficit</a:t>
            </a:r>
            <a:endParaRPr lang="en-US" altLang="en-US" sz="2400" dirty="0"/>
          </a:p>
          <a:p>
            <a:pPr lvl="4" eaLnBrk="1" hangingPunct="1">
              <a:lnSpc>
                <a:spcPct val="80000"/>
              </a:lnSpc>
              <a:buFont typeface="Wingdings" panose="05000000000000000000" pitchFamily="2" charset="2"/>
              <a:buNone/>
            </a:pPr>
            <a:r>
              <a:rPr lang="en-US" altLang="en-US" sz="3600" dirty="0"/>
              <a:t>                                      </a:t>
            </a:r>
            <a:r>
              <a:rPr lang="en-US" altLang="en-US" sz="3600" b="1" dirty="0">
                <a:solidFill>
                  <a:srgbClr val="FF0000"/>
                </a:solidFill>
              </a:rPr>
              <a:t>OR</a:t>
            </a:r>
          </a:p>
          <a:p>
            <a:pPr marL="0" indent="0" algn="ctr" eaLnBrk="1" hangingPunct="1">
              <a:lnSpc>
                <a:spcPct val="80000"/>
              </a:lnSpc>
              <a:buNone/>
            </a:pPr>
            <a:r>
              <a:rPr lang="en-US" altLang="en-US" sz="3200" b="1" dirty="0"/>
              <a:t>Section A2 Motor Response: Receptive Deficit Present</a:t>
            </a:r>
            <a:r>
              <a:rPr lang="en-US" altLang="en-US" sz="3200" dirty="0"/>
              <a:t> </a:t>
            </a:r>
            <a:endParaRPr lang="en-US" altLang="en-US" sz="2400" dirty="0"/>
          </a:p>
          <a:p>
            <a:pPr eaLnBrk="1" hangingPunct="1">
              <a:lnSpc>
                <a:spcPct val="80000"/>
              </a:lnSpc>
            </a:pPr>
            <a:endParaRPr lang="en-US" altLang="en-US" sz="1800" dirty="0"/>
          </a:p>
          <a:p>
            <a:pPr eaLnBrk="1" hangingPunct="1">
              <a:lnSpc>
                <a:spcPct val="80000"/>
              </a:lnSpc>
            </a:pPr>
            <a:endParaRPr lang="en-US" altLang="en-US" sz="2000" dirty="0"/>
          </a:p>
          <a:p>
            <a:pPr lvl="4" eaLnBrk="1" hangingPunct="1">
              <a:lnSpc>
                <a:spcPct val="80000"/>
              </a:lnSpc>
              <a:buFont typeface="Wingdings" panose="05000000000000000000" pitchFamily="2" charset="2"/>
              <a:buNone/>
            </a:pPr>
            <a:r>
              <a:rPr lang="en-US" altLang="en-US" sz="1200" dirty="0"/>
              <a:t> </a:t>
            </a:r>
          </a:p>
          <a:p>
            <a:pPr lvl="4" eaLnBrk="1" hangingPunct="1">
              <a:lnSpc>
                <a:spcPct val="80000"/>
              </a:lnSpc>
              <a:buFont typeface="Wingdings" panose="05000000000000000000" pitchFamily="2" charset="2"/>
              <a:buNone/>
            </a:pPr>
            <a:endParaRPr lang="en-US" altLang="en-US" sz="800" dirty="0"/>
          </a:p>
          <a:p>
            <a:pPr eaLnBrk="1" hangingPunct="1">
              <a:lnSpc>
                <a:spcPct val="80000"/>
              </a:lnSpc>
            </a:pPr>
            <a:endParaRPr lang="en-US" altLang="en-US" sz="600" dirty="0"/>
          </a:p>
        </p:txBody>
      </p:sp>
      <p:sp>
        <p:nvSpPr>
          <p:cNvPr id="4" name="TextBox 3"/>
          <p:cNvSpPr txBox="1"/>
          <p:nvPr/>
        </p:nvSpPr>
        <p:spPr>
          <a:xfrm>
            <a:off x="660057" y="5074992"/>
            <a:ext cx="9988278" cy="892552"/>
          </a:xfrm>
          <a:prstGeom prst="rect">
            <a:avLst/>
          </a:prstGeom>
          <a:noFill/>
          <a:ln w="28575">
            <a:solidFill>
              <a:schemeClr val="tx1"/>
            </a:solidFill>
          </a:ln>
        </p:spPr>
        <p:txBody>
          <a:bodyPr wrap="square" rtlCol="0">
            <a:spAutoFit/>
          </a:bodyPr>
          <a:lstStyle/>
          <a:p>
            <a:pPr lvl="0">
              <a:spcBef>
                <a:spcPct val="20000"/>
              </a:spcBef>
              <a:buClr>
                <a:srgbClr val="CC9900"/>
              </a:buClr>
              <a:defRPr/>
            </a:pPr>
            <a:r>
              <a:rPr lang="en-CA" sz="2000" b="1" i="1" dirty="0">
                <a:solidFill>
                  <a:prstClr val="black"/>
                </a:solidFill>
                <a:cs typeface="Arial" panose="020B0604020202020204" pitchFamily="34" charset="0"/>
              </a:rPr>
              <a:t>Tips: </a:t>
            </a:r>
          </a:p>
          <a:p>
            <a:pPr marL="342900" indent="-342900">
              <a:lnSpc>
                <a:spcPct val="80000"/>
              </a:lnSpc>
              <a:buClr>
                <a:srgbClr val="FFC000"/>
              </a:buClr>
              <a:buFont typeface="Arial" panose="020B0604020202020204" pitchFamily="34" charset="0"/>
              <a:buChar char="•"/>
            </a:pPr>
            <a:r>
              <a:rPr lang="en-US" altLang="en-US" sz="2000" b="1" i="1" u="sng" dirty="0">
                <a:solidFill>
                  <a:srgbClr val="FF0000"/>
                </a:solidFill>
              </a:rPr>
              <a:t>Do not</a:t>
            </a:r>
            <a:r>
              <a:rPr lang="en-US" altLang="en-US" sz="2000" i="1" dirty="0"/>
              <a:t> complete both A1 &amp; A2</a:t>
            </a:r>
          </a:p>
          <a:p>
            <a:pPr marL="342900" indent="-342900">
              <a:lnSpc>
                <a:spcPct val="80000"/>
              </a:lnSpc>
              <a:buClr>
                <a:srgbClr val="FFC000"/>
              </a:buClr>
              <a:buFont typeface="Arial" panose="020B0604020202020204" pitchFamily="34" charset="0"/>
              <a:buChar char="•"/>
            </a:pPr>
            <a:r>
              <a:rPr lang="en-US" altLang="en-US" sz="2000" i="1" dirty="0"/>
              <a:t>Section A -  guides the  nurse to A1 or A2</a:t>
            </a:r>
          </a:p>
        </p:txBody>
      </p:sp>
      <p:pic>
        <p:nvPicPr>
          <p:cNvPr id="5" name="Picture 4"/>
          <p:cNvPicPr>
            <a:picLocks noChangeAspect="1"/>
          </p:cNvPicPr>
          <p:nvPr/>
        </p:nvPicPr>
        <p:blipFill>
          <a:blip r:embed="rId3"/>
          <a:stretch>
            <a:fillRect/>
          </a:stretch>
        </p:blipFill>
        <p:spPr>
          <a:xfrm>
            <a:off x="9563246" y="5216441"/>
            <a:ext cx="609653" cy="609653"/>
          </a:xfrm>
          <a:prstGeom prst="rect">
            <a:avLst/>
          </a:prstGeom>
        </p:spPr>
      </p:pic>
    </p:spTree>
    <p:extLst>
      <p:ext uri="{BB962C8B-B14F-4D97-AF65-F5344CB8AC3E}">
        <p14:creationId xmlns:p14="http://schemas.microsoft.com/office/powerpoint/2010/main" val="3193965352"/>
      </p:ext>
    </p:extLst>
  </p:cSld>
  <p:clrMapOvr>
    <a:masterClrMapping/>
  </p:clrMapOvr>
</p:sld>
</file>

<file path=ppt/theme/theme1.xml><?xml version="1.0" encoding="utf-8"?>
<a:theme xmlns:a="http://schemas.openxmlformats.org/drawingml/2006/main" name="CESN Rainbow - no logos - widescree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SN Rainbow - no logos - widescreen" id="{FBDE537C-B2D0-425D-9D9A-8DC8524E99F0}" vid="{4E0B215D-27F1-424B-8871-67A6D2FA7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9996</TotalTime>
  <Words>2448</Words>
  <Application>Microsoft Office PowerPoint</Application>
  <PresentationFormat>Widescreen</PresentationFormat>
  <Paragraphs>397</Paragraphs>
  <Slides>36</Slides>
  <Notes>9</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Cambria</vt:lpstr>
      <vt:lpstr>Comic Sans MS</vt:lpstr>
      <vt:lpstr>Times New Roman</vt:lpstr>
      <vt:lpstr>Wingdings</vt:lpstr>
      <vt:lpstr>CESN Rainbow - no logos - widescreen</vt:lpstr>
      <vt:lpstr>Canadian Neurological Scale (CNS) 2021  </vt:lpstr>
      <vt:lpstr>Objectives</vt:lpstr>
      <vt:lpstr>What is the CNS?</vt:lpstr>
      <vt:lpstr>Meaning of CNS Scores</vt:lpstr>
      <vt:lpstr>Definitions</vt:lpstr>
      <vt:lpstr>CNS and GCS</vt:lpstr>
      <vt:lpstr>Glasgow COMA Scale</vt:lpstr>
      <vt:lpstr>Assess Vital Signs and Pupils</vt:lpstr>
      <vt:lpstr>What does the CNS assess?</vt:lpstr>
      <vt:lpstr>What tools do you need ?</vt:lpstr>
      <vt:lpstr>CNS Section A Mentation</vt:lpstr>
      <vt:lpstr>Section A Mentation: LOC</vt:lpstr>
      <vt:lpstr>Section A Mentation: Orientation</vt:lpstr>
      <vt:lpstr>Section A Mentation: Speech (Receptive)</vt:lpstr>
      <vt:lpstr>Section A Mentation: Speech (Expressive)</vt:lpstr>
      <vt:lpstr>Section A1 Motor Function: No Receptive Deficit  OR  Section A2 Motor Response: Receptive Deficit Present</vt:lpstr>
      <vt:lpstr>PowerPoint Presentation</vt:lpstr>
      <vt:lpstr>Section A1: Motor Function No Receptive Deficit  </vt:lpstr>
      <vt:lpstr>PowerPoint Presentation</vt:lpstr>
      <vt:lpstr>PowerPoint Presentation</vt:lpstr>
      <vt:lpstr>Section A1: Motor Function No Receptive Deficit   </vt:lpstr>
      <vt:lpstr>PowerPoint Presentation</vt:lpstr>
      <vt:lpstr>Assessment Completed</vt:lpstr>
      <vt:lpstr>PowerPoint Presentation</vt:lpstr>
      <vt:lpstr>PowerPoint Presentation</vt:lpstr>
      <vt:lpstr>Section A2: Motor Response Receptive Deficit Present </vt:lpstr>
      <vt:lpstr>Section A2: Motor Response Receptive Deficit Present </vt:lpstr>
      <vt:lpstr>Assessment Completed</vt:lpstr>
      <vt:lpstr> Key Points </vt:lpstr>
      <vt:lpstr>PowerPoint Presentation</vt:lpstr>
      <vt:lpstr>       CNS  Case Studies</vt:lpstr>
      <vt:lpstr>Case Study A</vt:lpstr>
      <vt:lpstr>Case Study B</vt:lpstr>
      <vt:lpstr>Case Study C</vt:lpstr>
      <vt:lpstr>PowerPoint Presentation</vt:lpstr>
      <vt:lpstr>Questions</vt:lpstr>
    </vt:vector>
  </TitlesOfParts>
  <Company>Royal Victoria Regional Health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CESN Patient Engagement Framework: Pre-meeting materials</dc:title>
  <dc:creator>Tee, Alda</dc:creator>
  <cp:lastModifiedBy>Burridge, Dorothy</cp:lastModifiedBy>
  <cp:revision>148</cp:revision>
  <cp:lastPrinted>2021-09-13T14:23:07Z</cp:lastPrinted>
  <dcterms:created xsi:type="dcterms:W3CDTF">2021-03-03T18:42:52Z</dcterms:created>
  <dcterms:modified xsi:type="dcterms:W3CDTF">2023-06-23T20:59:58Z</dcterms:modified>
</cp:coreProperties>
</file>